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95" r:id="rId3"/>
    <p:sldId id="294" r:id="rId4"/>
    <p:sldId id="296" r:id="rId5"/>
    <p:sldId id="29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8288000" cy="10287000"/>
  <p:notesSz cx="6858000" cy="9144000"/>
  <p:embeddedFontLst>
    <p:embeddedFont>
      <p:font typeface="Days" charset="0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F1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91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.sv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2.sv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svg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083806" y="5557502"/>
            <a:ext cx="11493286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20000" dirty="0">
                <a:solidFill>
                  <a:srgbClr val="7B3B9D"/>
                </a:solidFill>
                <a:latin typeface="Days"/>
              </a:rPr>
              <a:t>ОПАС</a:t>
            </a:r>
          </a:p>
        </p:txBody>
      </p:sp>
      <p:sp>
        <p:nvSpPr>
          <p:cNvPr id="6" name="Freeform 2"/>
          <p:cNvSpPr/>
          <p:nvPr/>
        </p:nvSpPr>
        <p:spPr>
          <a:xfrm rot="9784846">
            <a:off x="8793624" y="-3148324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 rot="6316638">
            <a:off x="7502399" y="-613851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 rot="9966210">
            <a:off x="1188267" y="-4342445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5"/>
          <p:cNvSpPr txBox="1"/>
          <p:nvPr/>
        </p:nvSpPr>
        <p:spPr>
          <a:xfrm>
            <a:off x="467666" y="8420100"/>
            <a:ext cx="17526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1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28216" y="821446"/>
            <a:ext cx="4195994" cy="8644108"/>
          </a:xfrm>
          <a:custGeom>
            <a:avLst/>
            <a:gdLst/>
            <a:ahLst/>
            <a:cxnLst/>
            <a:rect l="l" t="t" r="r" b="b"/>
            <a:pathLst>
              <a:path w="4195994" h="8644108">
                <a:moveTo>
                  <a:pt x="0" y="0"/>
                </a:moveTo>
                <a:lnTo>
                  <a:pt x="4195994" y="0"/>
                </a:lnTo>
                <a:lnTo>
                  <a:pt x="4195994" y="8644108"/>
                </a:lnTo>
                <a:lnTo>
                  <a:pt x="0" y="8644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2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4643">
            <a:off x="2179508" y="75794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34928">
            <a:off x="6368929" y="9137743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8"/>
                </a:lnTo>
                <a:lnTo>
                  <a:pt x="0" y="757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4928">
            <a:off x="11947073" y="7849297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2" y="0"/>
                </a:lnTo>
                <a:lnTo>
                  <a:pt x="2656102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30108">
            <a:off x="6258158" y="746221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86638" y="2194599"/>
            <a:ext cx="5314724" cy="5314724"/>
          </a:xfrm>
          <a:custGeom>
            <a:avLst/>
            <a:gdLst/>
            <a:ahLst/>
            <a:cxnLst/>
            <a:rect l="l" t="t" r="r" b="b"/>
            <a:pathLst>
              <a:path w="5314724" h="5314724">
                <a:moveTo>
                  <a:pt x="0" y="0"/>
                </a:moveTo>
                <a:lnTo>
                  <a:pt x="5314724" y="0"/>
                </a:lnTo>
                <a:lnTo>
                  <a:pt x="5314724" y="5314724"/>
                </a:lnTo>
                <a:lnTo>
                  <a:pt x="0" y="5314724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3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4643">
            <a:off x="2179508" y="75794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34928">
            <a:off x="6368929" y="9137743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8"/>
                </a:lnTo>
                <a:lnTo>
                  <a:pt x="0" y="757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4928">
            <a:off x="11947073" y="7849297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2" y="0"/>
                </a:lnTo>
                <a:lnTo>
                  <a:pt x="2656102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30108">
            <a:off x="6258158" y="746221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89145" y="2809847"/>
            <a:ext cx="7885979" cy="4371958"/>
          </a:xfrm>
          <a:custGeom>
            <a:avLst/>
            <a:gdLst/>
            <a:ahLst/>
            <a:cxnLst/>
            <a:rect l="l" t="t" r="r" b="b"/>
            <a:pathLst>
              <a:path w="7885979" h="4371958">
                <a:moveTo>
                  <a:pt x="0" y="0"/>
                </a:moveTo>
                <a:lnTo>
                  <a:pt x="7885979" y="0"/>
                </a:lnTo>
                <a:lnTo>
                  <a:pt x="7885979" y="4371958"/>
                </a:lnTo>
                <a:lnTo>
                  <a:pt x="0" y="437195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3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4643">
            <a:off x="2179508" y="75794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34928">
            <a:off x="6368929" y="9137743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8"/>
                </a:lnTo>
                <a:lnTo>
                  <a:pt x="0" y="757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4928">
            <a:off x="11947073" y="7849297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2" y="0"/>
                </a:lnTo>
                <a:lnTo>
                  <a:pt x="2656102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30108">
            <a:off x="6258158" y="746221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96980" y="2443031"/>
            <a:ext cx="4247464" cy="4247464"/>
          </a:xfrm>
          <a:custGeom>
            <a:avLst/>
            <a:gdLst/>
            <a:ahLst/>
            <a:cxnLst/>
            <a:rect l="l" t="t" r="r" b="b"/>
            <a:pathLst>
              <a:path w="4247464" h="4247464">
                <a:moveTo>
                  <a:pt x="0" y="0"/>
                </a:moveTo>
                <a:lnTo>
                  <a:pt x="4247464" y="0"/>
                </a:lnTo>
                <a:lnTo>
                  <a:pt x="4247464" y="4247464"/>
                </a:lnTo>
                <a:lnTo>
                  <a:pt x="0" y="4247464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3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4643">
            <a:off x="2179508" y="75794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34928">
            <a:off x="6368929" y="9137743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8"/>
                </a:lnTo>
                <a:lnTo>
                  <a:pt x="0" y="757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4928">
            <a:off x="11947073" y="7849297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2" y="0"/>
                </a:lnTo>
                <a:lnTo>
                  <a:pt x="2656102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30108">
            <a:off x="6258158" y="746221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389356" y="-743407"/>
            <a:ext cx="6582007" cy="8770942"/>
          </a:xfrm>
          <a:custGeom>
            <a:avLst/>
            <a:gdLst/>
            <a:ahLst/>
            <a:cxnLst/>
            <a:rect l="l" t="t" r="r" b="b"/>
            <a:pathLst>
              <a:path w="6582007" h="8770942">
                <a:moveTo>
                  <a:pt x="0" y="0"/>
                </a:moveTo>
                <a:lnTo>
                  <a:pt x="6582007" y="0"/>
                </a:lnTo>
                <a:lnTo>
                  <a:pt x="6582007" y="8770943"/>
                </a:lnTo>
                <a:lnTo>
                  <a:pt x="0" y="8770943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3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4643">
            <a:off x="2179508" y="75794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34928">
            <a:off x="6368929" y="9137743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8"/>
                </a:lnTo>
                <a:lnTo>
                  <a:pt x="0" y="757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4928">
            <a:off x="11947073" y="7849297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2" y="0"/>
                </a:lnTo>
                <a:lnTo>
                  <a:pt x="2656102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30108">
            <a:off x="6258158" y="746221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77621" y="2033628"/>
            <a:ext cx="5378272" cy="5378272"/>
          </a:xfrm>
          <a:custGeom>
            <a:avLst/>
            <a:gdLst/>
            <a:ahLst/>
            <a:cxnLst/>
            <a:rect l="l" t="t" r="r" b="b"/>
            <a:pathLst>
              <a:path w="5378272" h="5378272">
                <a:moveTo>
                  <a:pt x="0" y="0"/>
                </a:moveTo>
                <a:lnTo>
                  <a:pt x="5378272" y="0"/>
                </a:lnTo>
                <a:lnTo>
                  <a:pt x="5378272" y="5378272"/>
                </a:lnTo>
                <a:lnTo>
                  <a:pt x="0" y="537827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07304" y="2388955"/>
            <a:ext cx="7001427" cy="4667618"/>
          </a:xfrm>
          <a:custGeom>
            <a:avLst/>
            <a:gdLst/>
            <a:ahLst/>
            <a:cxnLst/>
            <a:rect l="l" t="t" r="r" b="b"/>
            <a:pathLst>
              <a:path w="7001427" h="4667618">
                <a:moveTo>
                  <a:pt x="0" y="0"/>
                </a:moveTo>
                <a:lnTo>
                  <a:pt x="7001427" y="0"/>
                </a:lnTo>
                <a:lnTo>
                  <a:pt x="7001427" y="4667618"/>
                </a:lnTo>
                <a:lnTo>
                  <a:pt x="0" y="4667618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8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3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4643">
            <a:off x="2179508" y="75794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34928">
            <a:off x="6368929" y="9137743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8"/>
                </a:lnTo>
                <a:lnTo>
                  <a:pt x="0" y="757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4928">
            <a:off x="11947073" y="7849297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2" y="0"/>
                </a:lnTo>
                <a:lnTo>
                  <a:pt x="2656102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30108">
            <a:off x="6258158" y="746221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538132" y="0"/>
            <a:ext cx="4812868" cy="4812868"/>
          </a:xfrm>
          <a:custGeom>
            <a:avLst/>
            <a:gdLst/>
            <a:ahLst/>
            <a:cxnLst/>
            <a:rect l="l" t="t" r="r" b="b"/>
            <a:pathLst>
              <a:path w="4812868" h="4812868">
                <a:moveTo>
                  <a:pt x="0" y="0"/>
                </a:moveTo>
                <a:lnTo>
                  <a:pt x="4812868" y="0"/>
                </a:lnTo>
                <a:lnTo>
                  <a:pt x="4812868" y="4812868"/>
                </a:lnTo>
                <a:lnTo>
                  <a:pt x="0" y="481286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79037" y="1028700"/>
            <a:ext cx="5377138" cy="3584759"/>
          </a:xfrm>
          <a:custGeom>
            <a:avLst/>
            <a:gdLst/>
            <a:ahLst/>
            <a:cxnLst/>
            <a:rect l="l" t="t" r="r" b="b"/>
            <a:pathLst>
              <a:path w="5377138" h="3584759">
                <a:moveTo>
                  <a:pt x="0" y="0"/>
                </a:moveTo>
                <a:lnTo>
                  <a:pt x="5377138" y="0"/>
                </a:lnTo>
                <a:lnTo>
                  <a:pt x="5377138" y="3584759"/>
                </a:lnTo>
                <a:lnTo>
                  <a:pt x="0" y="3584759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51000" y="4313532"/>
            <a:ext cx="3056073" cy="3056073"/>
          </a:xfrm>
          <a:custGeom>
            <a:avLst/>
            <a:gdLst/>
            <a:ahLst/>
            <a:cxnLst/>
            <a:rect l="l" t="t" r="r" b="b"/>
            <a:pathLst>
              <a:path w="3056073" h="3056073">
                <a:moveTo>
                  <a:pt x="0" y="0"/>
                </a:moveTo>
                <a:lnTo>
                  <a:pt x="3056074" y="0"/>
                </a:lnTo>
                <a:lnTo>
                  <a:pt x="3056074" y="3056073"/>
                </a:lnTo>
                <a:lnTo>
                  <a:pt x="0" y="305607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3770" y="1874572"/>
            <a:ext cx="5072095" cy="6758888"/>
          </a:xfrm>
          <a:custGeom>
            <a:avLst/>
            <a:gdLst/>
            <a:ahLst/>
            <a:cxnLst/>
            <a:rect l="l" t="t" r="r" b="b"/>
            <a:pathLst>
              <a:path w="5072095" h="6758888">
                <a:moveTo>
                  <a:pt x="0" y="0"/>
                </a:moveTo>
                <a:lnTo>
                  <a:pt x="5072095" y="0"/>
                </a:lnTo>
                <a:lnTo>
                  <a:pt x="5072095" y="6758889"/>
                </a:lnTo>
                <a:lnTo>
                  <a:pt x="0" y="6758889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809592" y="4812868"/>
            <a:ext cx="4893166" cy="2712754"/>
          </a:xfrm>
          <a:custGeom>
            <a:avLst/>
            <a:gdLst/>
            <a:ahLst/>
            <a:cxnLst/>
            <a:rect l="l" t="t" r="r" b="b"/>
            <a:pathLst>
              <a:path w="4893166" h="2712754">
                <a:moveTo>
                  <a:pt x="0" y="0"/>
                </a:moveTo>
                <a:lnTo>
                  <a:pt x="4893167" y="0"/>
                </a:lnTo>
                <a:lnTo>
                  <a:pt x="4893167" y="2712754"/>
                </a:lnTo>
                <a:lnTo>
                  <a:pt x="0" y="2712754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stretch>
              <a:fillRect/>
            </a:stretch>
          </a:blipFill>
        </p:spPr>
      </p:sp>
      <p:sp>
        <p:nvSpPr>
          <p:cNvPr id="11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4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4643">
            <a:off x="2179508" y="75794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34928">
            <a:off x="6368929" y="9137743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8"/>
                </a:lnTo>
                <a:lnTo>
                  <a:pt x="0" y="757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4928">
            <a:off x="11947073" y="7849297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2" y="0"/>
                </a:lnTo>
                <a:lnTo>
                  <a:pt x="2656102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30108">
            <a:off x="6258158" y="746221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538132" y="0"/>
            <a:ext cx="4812868" cy="4812868"/>
          </a:xfrm>
          <a:custGeom>
            <a:avLst/>
            <a:gdLst/>
            <a:ahLst/>
            <a:cxnLst/>
            <a:rect l="l" t="t" r="r" b="b"/>
            <a:pathLst>
              <a:path w="4812868" h="4812868">
                <a:moveTo>
                  <a:pt x="0" y="0"/>
                </a:moveTo>
                <a:lnTo>
                  <a:pt x="4812868" y="0"/>
                </a:lnTo>
                <a:lnTo>
                  <a:pt x="4812868" y="4812868"/>
                </a:lnTo>
                <a:lnTo>
                  <a:pt x="0" y="481286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879037" y="1028700"/>
            <a:ext cx="5377138" cy="3584759"/>
          </a:xfrm>
          <a:custGeom>
            <a:avLst/>
            <a:gdLst/>
            <a:ahLst/>
            <a:cxnLst/>
            <a:rect l="l" t="t" r="r" b="b"/>
            <a:pathLst>
              <a:path w="5377138" h="3584759">
                <a:moveTo>
                  <a:pt x="0" y="0"/>
                </a:moveTo>
                <a:lnTo>
                  <a:pt x="5377138" y="0"/>
                </a:lnTo>
                <a:lnTo>
                  <a:pt x="5377138" y="3584759"/>
                </a:lnTo>
                <a:lnTo>
                  <a:pt x="0" y="3584759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3770" y="1874572"/>
            <a:ext cx="5072095" cy="6758888"/>
          </a:xfrm>
          <a:custGeom>
            <a:avLst/>
            <a:gdLst/>
            <a:ahLst/>
            <a:cxnLst/>
            <a:rect l="l" t="t" r="r" b="b"/>
            <a:pathLst>
              <a:path w="5072095" h="6758888">
                <a:moveTo>
                  <a:pt x="0" y="0"/>
                </a:moveTo>
                <a:lnTo>
                  <a:pt x="5072095" y="0"/>
                </a:lnTo>
                <a:lnTo>
                  <a:pt x="5072095" y="6758889"/>
                </a:lnTo>
                <a:lnTo>
                  <a:pt x="0" y="675888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809592" y="4812868"/>
            <a:ext cx="4893166" cy="2712754"/>
          </a:xfrm>
          <a:custGeom>
            <a:avLst/>
            <a:gdLst/>
            <a:ahLst/>
            <a:cxnLst/>
            <a:rect l="l" t="t" r="r" b="b"/>
            <a:pathLst>
              <a:path w="4893166" h="2712754">
                <a:moveTo>
                  <a:pt x="0" y="0"/>
                </a:moveTo>
                <a:lnTo>
                  <a:pt x="4893167" y="0"/>
                </a:lnTo>
                <a:lnTo>
                  <a:pt x="4893167" y="2712754"/>
                </a:lnTo>
                <a:lnTo>
                  <a:pt x="0" y="2712754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924983" y="4490646"/>
            <a:ext cx="2565927" cy="2565927"/>
          </a:xfrm>
          <a:custGeom>
            <a:avLst/>
            <a:gdLst/>
            <a:ahLst/>
            <a:cxnLst/>
            <a:rect l="l" t="t" r="r" b="b"/>
            <a:pathLst>
              <a:path w="2565927" h="2565927">
                <a:moveTo>
                  <a:pt x="0" y="0"/>
                </a:moveTo>
                <a:lnTo>
                  <a:pt x="2565928" y="0"/>
                </a:lnTo>
                <a:lnTo>
                  <a:pt x="2565928" y="2565927"/>
                </a:lnTo>
                <a:lnTo>
                  <a:pt x="0" y="2565927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stretch>
              <a:fillRect/>
            </a:stretch>
          </a:blipFill>
        </p:spPr>
      </p:sp>
      <p:sp>
        <p:nvSpPr>
          <p:cNvPr id="11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4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4643">
            <a:off x="2179508" y="75794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34928">
            <a:off x="6368929" y="9137743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8"/>
                </a:lnTo>
                <a:lnTo>
                  <a:pt x="0" y="757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4928">
            <a:off x="11947073" y="7849297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2" y="0"/>
                </a:lnTo>
                <a:lnTo>
                  <a:pt x="2656102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30108">
            <a:off x="6258158" y="746221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538132" y="0"/>
            <a:ext cx="4812868" cy="4812868"/>
          </a:xfrm>
          <a:custGeom>
            <a:avLst/>
            <a:gdLst/>
            <a:ahLst/>
            <a:cxnLst/>
            <a:rect l="l" t="t" r="r" b="b"/>
            <a:pathLst>
              <a:path w="4812868" h="4812868">
                <a:moveTo>
                  <a:pt x="0" y="0"/>
                </a:moveTo>
                <a:lnTo>
                  <a:pt x="4812868" y="0"/>
                </a:lnTo>
                <a:lnTo>
                  <a:pt x="4812868" y="4812868"/>
                </a:lnTo>
                <a:lnTo>
                  <a:pt x="0" y="4812868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144000" y="1028700"/>
            <a:ext cx="5377138" cy="3584759"/>
          </a:xfrm>
          <a:custGeom>
            <a:avLst/>
            <a:gdLst/>
            <a:ahLst/>
            <a:cxnLst/>
            <a:rect l="l" t="t" r="r" b="b"/>
            <a:pathLst>
              <a:path w="5377138" h="3584759">
                <a:moveTo>
                  <a:pt x="0" y="0"/>
                </a:moveTo>
                <a:lnTo>
                  <a:pt x="5377138" y="0"/>
                </a:lnTo>
                <a:lnTo>
                  <a:pt x="5377138" y="3584759"/>
                </a:lnTo>
                <a:lnTo>
                  <a:pt x="0" y="3584759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567606" y="4413881"/>
            <a:ext cx="4893166" cy="2712754"/>
          </a:xfrm>
          <a:custGeom>
            <a:avLst/>
            <a:gdLst/>
            <a:ahLst/>
            <a:cxnLst/>
            <a:rect l="l" t="t" r="r" b="b"/>
            <a:pathLst>
              <a:path w="4893166" h="2712754">
                <a:moveTo>
                  <a:pt x="0" y="0"/>
                </a:moveTo>
                <a:lnTo>
                  <a:pt x="4893167" y="0"/>
                </a:lnTo>
                <a:lnTo>
                  <a:pt x="4893167" y="2712754"/>
                </a:lnTo>
                <a:lnTo>
                  <a:pt x="0" y="2712754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562363" y="4242221"/>
            <a:ext cx="3056073" cy="3056073"/>
          </a:xfrm>
          <a:custGeom>
            <a:avLst/>
            <a:gdLst/>
            <a:ahLst/>
            <a:cxnLst/>
            <a:rect l="l" t="t" r="r" b="b"/>
            <a:pathLst>
              <a:path w="3056073" h="3056073">
                <a:moveTo>
                  <a:pt x="0" y="0"/>
                </a:moveTo>
                <a:lnTo>
                  <a:pt x="3056073" y="0"/>
                </a:lnTo>
                <a:lnTo>
                  <a:pt x="3056073" y="3056073"/>
                </a:lnTo>
                <a:lnTo>
                  <a:pt x="0" y="3056073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28700" y="4242221"/>
            <a:ext cx="3056073" cy="3056073"/>
          </a:xfrm>
          <a:custGeom>
            <a:avLst/>
            <a:gdLst/>
            <a:ahLst/>
            <a:cxnLst/>
            <a:rect l="l" t="t" r="r" b="b"/>
            <a:pathLst>
              <a:path w="3056073" h="3056073">
                <a:moveTo>
                  <a:pt x="0" y="0"/>
                </a:moveTo>
                <a:lnTo>
                  <a:pt x="3056073" y="0"/>
                </a:lnTo>
                <a:lnTo>
                  <a:pt x="3056073" y="3056073"/>
                </a:lnTo>
                <a:lnTo>
                  <a:pt x="0" y="3056073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stretch>
              <a:fillRect/>
            </a:stretch>
          </a:blipFill>
        </p:spPr>
      </p:sp>
      <p:sp>
        <p:nvSpPr>
          <p:cNvPr id="11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4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4643">
            <a:off x="2179508" y="75794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34928">
            <a:off x="6368929" y="9137743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8"/>
                </a:lnTo>
                <a:lnTo>
                  <a:pt x="0" y="757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4928">
            <a:off x="11947073" y="7849297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2" y="0"/>
                </a:lnTo>
                <a:lnTo>
                  <a:pt x="2656102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30108">
            <a:off x="6258158" y="746221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09538" y="1486833"/>
            <a:ext cx="4893166" cy="2712754"/>
          </a:xfrm>
          <a:custGeom>
            <a:avLst/>
            <a:gdLst/>
            <a:ahLst/>
            <a:cxnLst/>
            <a:rect l="l" t="t" r="r" b="b"/>
            <a:pathLst>
              <a:path w="4893166" h="2712754">
                <a:moveTo>
                  <a:pt x="0" y="0"/>
                </a:moveTo>
                <a:lnTo>
                  <a:pt x="4893166" y="0"/>
                </a:lnTo>
                <a:lnTo>
                  <a:pt x="4893166" y="2712754"/>
                </a:lnTo>
                <a:lnTo>
                  <a:pt x="0" y="2712754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853464" y="4700354"/>
            <a:ext cx="3056073" cy="3056073"/>
          </a:xfrm>
          <a:custGeom>
            <a:avLst/>
            <a:gdLst/>
            <a:ahLst/>
            <a:cxnLst/>
            <a:rect l="l" t="t" r="r" b="b"/>
            <a:pathLst>
              <a:path w="3056073" h="3056073">
                <a:moveTo>
                  <a:pt x="0" y="0"/>
                </a:moveTo>
                <a:lnTo>
                  <a:pt x="3056074" y="0"/>
                </a:lnTo>
                <a:lnTo>
                  <a:pt x="3056074" y="3056073"/>
                </a:lnTo>
                <a:lnTo>
                  <a:pt x="0" y="3056073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19801" y="4700354"/>
            <a:ext cx="3056073" cy="3056073"/>
          </a:xfrm>
          <a:custGeom>
            <a:avLst/>
            <a:gdLst/>
            <a:ahLst/>
            <a:cxnLst/>
            <a:rect l="l" t="t" r="r" b="b"/>
            <a:pathLst>
              <a:path w="3056073" h="3056073">
                <a:moveTo>
                  <a:pt x="0" y="0"/>
                </a:moveTo>
                <a:lnTo>
                  <a:pt x="3056073" y="0"/>
                </a:lnTo>
                <a:lnTo>
                  <a:pt x="3056073" y="3056073"/>
                </a:lnTo>
                <a:lnTo>
                  <a:pt x="0" y="305607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847838" y="-1157256"/>
            <a:ext cx="5072095" cy="6758888"/>
          </a:xfrm>
          <a:custGeom>
            <a:avLst/>
            <a:gdLst/>
            <a:ahLst/>
            <a:cxnLst/>
            <a:rect l="l" t="t" r="r" b="b"/>
            <a:pathLst>
              <a:path w="5072095" h="6758888">
                <a:moveTo>
                  <a:pt x="0" y="0"/>
                </a:moveTo>
                <a:lnTo>
                  <a:pt x="5072095" y="0"/>
                </a:lnTo>
                <a:lnTo>
                  <a:pt x="5072095" y="6758889"/>
                </a:lnTo>
                <a:lnTo>
                  <a:pt x="0" y="6758889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</p:sp>
      <p:sp>
        <p:nvSpPr>
          <p:cNvPr id="10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4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083806" y="5557502"/>
            <a:ext cx="11493286" cy="172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20000" dirty="0" smtClean="0">
                <a:solidFill>
                  <a:srgbClr val="7B3B9D"/>
                </a:solidFill>
                <a:latin typeface="Days"/>
              </a:rPr>
              <a:t>ТО</a:t>
            </a:r>
            <a:endParaRPr lang="en-US" sz="20000" dirty="0">
              <a:solidFill>
                <a:srgbClr val="7B3B9D"/>
              </a:solidFill>
              <a:latin typeface="Days"/>
            </a:endParaRPr>
          </a:p>
        </p:txBody>
      </p:sp>
      <p:sp>
        <p:nvSpPr>
          <p:cNvPr id="6" name="Freeform 2"/>
          <p:cNvSpPr/>
          <p:nvPr/>
        </p:nvSpPr>
        <p:spPr>
          <a:xfrm rot="9784846">
            <a:off x="8793624" y="-3148324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 rot="6316638">
            <a:off x="7502399" y="-613851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 rot="9966210">
            <a:off x="1188267" y="-4342445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5"/>
          <p:cNvSpPr txBox="1"/>
          <p:nvPr/>
        </p:nvSpPr>
        <p:spPr>
          <a:xfrm>
            <a:off x="467666" y="8420100"/>
            <a:ext cx="17526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1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794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4643">
            <a:off x="2179508" y="757942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34928">
            <a:off x="6368929" y="9137743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8"/>
                </a:lnTo>
                <a:lnTo>
                  <a:pt x="0" y="75743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134928">
            <a:off x="11947073" y="7849297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2" y="0"/>
                </a:lnTo>
                <a:lnTo>
                  <a:pt x="2656102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30108">
            <a:off x="6258158" y="7462218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14432" y="4242221"/>
            <a:ext cx="3056073" cy="3056073"/>
          </a:xfrm>
          <a:custGeom>
            <a:avLst/>
            <a:gdLst/>
            <a:ahLst/>
            <a:cxnLst/>
            <a:rect l="l" t="t" r="r" b="b"/>
            <a:pathLst>
              <a:path w="3056073" h="3056073">
                <a:moveTo>
                  <a:pt x="0" y="0"/>
                </a:moveTo>
                <a:lnTo>
                  <a:pt x="3056073" y="0"/>
                </a:lnTo>
                <a:lnTo>
                  <a:pt x="3056073" y="3056073"/>
                </a:lnTo>
                <a:lnTo>
                  <a:pt x="0" y="3056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72758" y="4291049"/>
            <a:ext cx="3056073" cy="3056073"/>
          </a:xfrm>
          <a:custGeom>
            <a:avLst/>
            <a:gdLst/>
            <a:ahLst/>
            <a:cxnLst/>
            <a:rect l="l" t="t" r="r" b="b"/>
            <a:pathLst>
              <a:path w="3056073" h="3056073">
                <a:moveTo>
                  <a:pt x="0" y="0"/>
                </a:moveTo>
                <a:lnTo>
                  <a:pt x="3056073" y="0"/>
                </a:lnTo>
                <a:lnTo>
                  <a:pt x="3056073" y="3056073"/>
                </a:lnTo>
                <a:lnTo>
                  <a:pt x="0" y="3056073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-1282201"/>
            <a:ext cx="5072095" cy="6758888"/>
          </a:xfrm>
          <a:custGeom>
            <a:avLst/>
            <a:gdLst/>
            <a:ahLst/>
            <a:cxnLst/>
            <a:rect l="l" t="t" r="r" b="b"/>
            <a:pathLst>
              <a:path w="5072095" h="6758888">
                <a:moveTo>
                  <a:pt x="0" y="0"/>
                </a:moveTo>
                <a:lnTo>
                  <a:pt x="5072095" y="0"/>
                </a:lnTo>
                <a:lnTo>
                  <a:pt x="5072095" y="6758888"/>
                </a:lnTo>
                <a:lnTo>
                  <a:pt x="0" y="6758888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36600" y="330632"/>
            <a:ext cx="4812868" cy="4812868"/>
          </a:xfrm>
          <a:custGeom>
            <a:avLst/>
            <a:gdLst/>
            <a:ahLst/>
            <a:cxnLst/>
            <a:rect l="l" t="t" r="r" b="b"/>
            <a:pathLst>
              <a:path w="4812868" h="4812868">
                <a:moveTo>
                  <a:pt x="0" y="0"/>
                </a:moveTo>
                <a:lnTo>
                  <a:pt x="4812869" y="0"/>
                </a:lnTo>
                <a:lnTo>
                  <a:pt x="4812869" y="4812868"/>
                </a:lnTo>
                <a:lnTo>
                  <a:pt x="0" y="4812868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642468" y="1359332"/>
            <a:ext cx="5377138" cy="3584759"/>
          </a:xfrm>
          <a:custGeom>
            <a:avLst/>
            <a:gdLst/>
            <a:ahLst/>
            <a:cxnLst/>
            <a:rect l="l" t="t" r="r" b="b"/>
            <a:pathLst>
              <a:path w="5377138" h="3584759">
                <a:moveTo>
                  <a:pt x="0" y="0"/>
                </a:moveTo>
                <a:lnTo>
                  <a:pt x="5377138" y="0"/>
                </a:lnTo>
                <a:lnTo>
                  <a:pt x="5377138" y="3584759"/>
                </a:lnTo>
                <a:lnTo>
                  <a:pt x="0" y="3584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/>
            <a:stretch>
              <a:fillRect/>
            </a:stretch>
          </a:blipFill>
        </p:spPr>
      </p:sp>
      <p:sp>
        <p:nvSpPr>
          <p:cNvPr id="11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4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468208">
            <a:off x="14134375" y="-1901778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30374" y="3193705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649572">
            <a:off x="13875347" y="5235279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08934" y="445770"/>
            <a:ext cx="13926266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8000" dirty="0" err="1">
                <a:solidFill>
                  <a:srgbClr val="000000"/>
                </a:solidFill>
                <a:latin typeface="Days"/>
              </a:rPr>
              <a:t>Проверить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сознание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пострадавшего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окликнув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его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: «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Молодой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человек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, с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Вами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всё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в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порядке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?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Вам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нужна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помощь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?» </a:t>
            </a:r>
            <a:endParaRPr lang="ru-RU" sz="8000" dirty="0" smtClean="0">
              <a:solidFill>
                <a:srgbClr val="000000"/>
              </a:solidFill>
              <a:latin typeface="Days"/>
            </a:endParaRPr>
          </a:p>
          <a:p>
            <a:pPr algn="just"/>
            <a:r>
              <a:rPr lang="en-US" sz="8000" dirty="0" err="1" smtClean="0">
                <a:solidFill>
                  <a:srgbClr val="000000"/>
                </a:solidFill>
                <a:latin typeface="Days"/>
              </a:rPr>
              <a:t>Потормошить</a:t>
            </a:r>
            <a:r>
              <a:rPr lang="en-US" sz="8000" dirty="0" smtClean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за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плечи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666" y="8503920"/>
            <a:ext cx="181833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5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468208">
            <a:off x="14134375" y="-1901778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30374" y="3193705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649572">
            <a:off x="13875347" y="5235279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08934" y="419100"/>
            <a:ext cx="15621440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8000" dirty="0" err="1">
                <a:solidFill>
                  <a:srgbClr val="000000"/>
                </a:solidFill>
                <a:latin typeface="Days"/>
              </a:rPr>
              <a:t>Проверить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дыхание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: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наклониться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ухом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ко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рту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пострадавшего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и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постараться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услышать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дыхание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,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ощутить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дыхание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щекой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и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увидеть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движение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грудной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клетки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666" y="8503920"/>
            <a:ext cx="181833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5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468208">
            <a:off x="14134375" y="-1901778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alphaModFix amt="7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30374" y="3193705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alphaModFix amt="7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649572">
            <a:off x="13875347" y="5235279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alphaModFix amt="75000"/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90600" y="2552700"/>
            <a:ext cx="13052809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8000" dirty="0" err="1">
                <a:solidFill>
                  <a:srgbClr val="000000"/>
                </a:solidFill>
                <a:latin typeface="Days"/>
              </a:rPr>
              <a:t>Переместить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пострадавшего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в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прохладное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место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666" y="8503920"/>
            <a:ext cx="181833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5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468208">
            <a:off x="14134375" y="-1901778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30374" y="3193705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649572">
            <a:off x="13875347" y="5235279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419100"/>
            <a:ext cx="15601674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8000" dirty="0" err="1">
                <a:solidFill>
                  <a:srgbClr val="000000"/>
                </a:solidFill>
                <a:latin typeface="Days"/>
              </a:rPr>
              <a:t>Если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пострадавший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в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сознании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—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дать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выпить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воды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.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Если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пострадавший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без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сознания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(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но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дышит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самостоятельно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) —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придать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ему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устойчивое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боковое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положение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666" y="8503920"/>
            <a:ext cx="181833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5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468208">
            <a:off x="14134375" y="-1901778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30374" y="3193705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649572">
            <a:off x="13875347" y="5235279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4177034"/>
            <a:ext cx="13052809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8000" dirty="0" err="1">
                <a:solidFill>
                  <a:srgbClr val="000000"/>
                </a:solidFill>
                <a:latin typeface="Days"/>
              </a:rPr>
              <a:t>Вызвать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скорую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медицинскую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Days"/>
              </a:rPr>
              <a:t>помощь</a:t>
            </a:r>
            <a:r>
              <a:rPr lang="en-US" sz="8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666" y="8503920"/>
            <a:ext cx="1818334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5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75328" y="3727441"/>
            <a:ext cx="13052809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0000" dirty="0" err="1">
                <a:solidFill>
                  <a:srgbClr val="000000"/>
                </a:solidFill>
                <a:latin typeface="Days"/>
              </a:rPr>
              <a:t>Находиться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в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помещении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66" y="8503920"/>
            <a:ext cx="1818334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6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75328" y="4694164"/>
            <a:ext cx="13052809" cy="66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10000" dirty="0" err="1">
                <a:solidFill>
                  <a:srgbClr val="000000"/>
                </a:solidFill>
                <a:latin typeface="Days"/>
              </a:rPr>
              <a:t>Включать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свет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66" y="8503920"/>
            <a:ext cx="1818334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6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75328" y="4748193"/>
            <a:ext cx="13052809" cy="66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10000" dirty="0" err="1">
                <a:solidFill>
                  <a:srgbClr val="000000"/>
                </a:solidFill>
                <a:latin typeface="Days"/>
              </a:rPr>
              <a:t>Зажигать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спичку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66" y="8503920"/>
            <a:ext cx="1818334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6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75328" y="3727441"/>
            <a:ext cx="13052809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0000" dirty="0" err="1">
                <a:solidFill>
                  <a:srgbClr val="000000"/>
                </a:solidFill>
                <a:latin typeface="Days"/>
              </a:rPr>
              <a:t>Пытаться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перекрыть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газ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66" y="8503920"/>
            <a:ext cx="1818334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6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083806" y="5557502"/>
            <a:ext cx="11493286" cy="172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20000" dirty="0" smtClean="0">
                <a:solidFill>
                  <a:srgbClr val="7B3B9D"/>
                </a:solidFill>
                <a:latin typeface="Days"/>
              </a:rPr>
              <a:t>БЕЗ</a:t>
            </a:r>
            <a:endParaRPr lang="en-US" sz="20000" dirty="0">
              <a:solidFill>
                <a:srgbClr val="7B3B9D"/>
              </a:solidFill>
              <a:latin typeface="Days"/>
            </a:endParaRPr>
          </a:p>
        </p:txBody>
      </p:sp>
      <p:sp>
        <p:nvSpPr>
          <p:cNvPr id="6" name="Freeform 2"/>
          <p:cNvSpPr/>
          <p:nvPr/>
        </p:nvSpPr>
        <p:spPr>
          <a:xfrm rot="9784846">
            <a:off x="8793624" y="-3148324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 rot="6316638">
            <a:off x="7502399" y="-613851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 rot="9966210">
            <a:off x="1188267" y="-4342445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5"/>
          <p:cNvSpPr txBox="1"/>
          <p:nvPr/>
        </p:nvSpPr>
        <p:spPr>
          <a:xfrm>
            <a:off x="467666" y="8420100"/>
            <a:ext cx="17526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1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89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75328" y="2439869"/>
            <a:ext cx="13052809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0000" dirty="0" err="1">
                <a:solidFill>
                  <a:srgbClr val="000000"/>
                </a:solidFill>
                <a:latin typeface="Days"/>
              </a:rPr>
              <a:t>Сообщить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о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запахе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газа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взрослым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66" y="8503920"/>
            <a:ext cx="1818334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6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77064" y="2439869"/>
            <a:ext cx="13052809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0000" dirty="0" err="1">
                <a:solidFill>
                  <a:srgbClr val="000000"/>
                </a:solidFill>
                <a:latin typeface="Days"/>
              </a:rPr>
              <a:t>Выбежать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на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улицу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на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свежий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воздух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66" y="8503920"/>
            <a:ext cx="1818334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6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96663" y="2364294"/>
            <a:ext cx="13681737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0000" dirty="0" err="1">
                <a:solidFill>
                  <a:srgbClr val="000000"/>
                </a:solidFill>
                <a:latin typeface="Days"/>
              </a:rPr>
              <a:t>Вызвать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аварийную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газовую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службу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по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телефону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«104».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66" y="8503920"/>
            <a:ext cx="1818334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6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60088" y="2377202"/>
            <a:ext cx="13052809" cy="4616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0000" dirty="0" err="1">
                <a:solidFill>
                  <a:srgbClr val="000000"/>
                </a:solidFill>
                <a:latin typeface="Days"/>
              </a:rPr>
              <a:t>Позвонить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в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службу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спасения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по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телефону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«112».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66" y="8503920"/>
            <a:ext cx="1818334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6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75328" y="3727441"/>
            <a:ext cx="13052809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0000" dirty="0" err="1">
                <a:solidFill>
                  <a:srgbClr val="000000"/>
                </a:solidFill>
                <a:latin typeface="Days"/>
              </a:rPr>
              <a:t>Пытаться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открыть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форточку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66" y="8503920"/>
            <a:ext cx="1818334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6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75328" y="3727441"/>
            <a:ext cx="13052809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10000" dirty="0" err="1">
                <a:solidFill>
                  <a:srgbClr val="000000"/>
                </a:solidFill>
                <a:latin typeface="Days"/>
              </a:rPr>
              <a:t>Громко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 smtClean="0">
                <a:solidFill>
                  <a:srgbClr val="000000"/>
                </a:solidFill>
                <a:latin typeface="Days"/>
              </a:rPr>
              <a:t>кричать</a:t>
            </a:r>
            <a:r>
              <a:rPr lang="en-US" sz="10000" dirty="0" smtClean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от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 </a:t>
            </a:r>
            <a:r>
              <a:rPr lang="en-US" sz="10000" dirty="0" err="1">
                <a:solidFill>
                  <a:srgbClr val="000000"/>
                </a:solidFill>
                <a:latin typeface="Days"/>
              </a:rPr>
              <a:t>испуга</a:t>
            </a:r>
            <a:r>
              <a:rPr lang="en-US" sz="10000" dirty="0">
                <a:solidFill>
                  <a:srgbClr val="000000"/>
                </a:solidFill>
                <a:latin typeface="Day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66" y="8503920"/>
            <a:ext cx="1818334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6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88071" y="1895624"/>
            <a:ext cx="6338648" cy="1723876"/>
            <a:chOff x="0" y="-38092"/>
            <a:chExt cx="1669438" cy="454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69438" cy="406400"/>
            </a:xfrm>
            <a:custGeom>
              <a:avLst/>
              <a:gdLst/>
              <a:ahLst/>
              <a:cxnLst/>
              <a:rect l="l" t="t" r="r" b="b"/>
              <a:pathLst>
                <a:path w="1669438" h="406400">
                  <a:moveTo>
                    <a:pt x="36642" y="0"/>
                  </a:moveTo>
                  <a:lnTo>
                    <a:pt x="1632797" y="0"/>
                  </a:lnTo>
                  <a:cubicBezTo>
                    <a:pt x="1642515" y="0"/>
                    <a:pt x="1651835" y="3860"/>
                    <a:pt x="1658706" y="10732"/>
                  </a:cubicBezTo>
                  <a:cubicBezTo>
                    <a:pt x="1665578" y="17604"/>
                    <a:pt x="1669438" y="26924"/>
                    <a:pt x="1669438" y="36642"/>
                  </a:cubicBezTo>
                  <a:lnTo>
                    <a:pt x="1669438" y="369758"/>
                  </a:lnTo>
                  <a:cubicBezTo>
                    <a:pt x="1669438" y="379476"/>
                    <a:pt x="1665578" y="388796"/>
                    <a:pt x="1658706" y="395668"/>
                  </a:cubicBezTo>
                  <a:cubicBezTo>
                    <a:pt x="1651835" y="402540"/>
                    <a:pt x="1642515" y="406400"/>
                    <a:pt x="1632797" y="406400"/>
                  </a:cubicBezTo>
                  <a:lnTo>
                    <a:pt x="36642" y="406400"/>
                  </a:lnTo>
                  <a:cubicBezTo>
                    <a:pt x="26924" y="406400"/>
                    <a:pt x="17604" y="402540"/>
                    <a:pt x="10732" y="395668"/>
                  </a:cubicBezTo>
                  <a:cubicBezTo>
                    <a:pt x="3860" y="388796"/>
                    <a:pt x="0" y="379476"/>
                    <a:pt x="0" y="369758"/>
                  </a:cubicBezTo>
                  <a:lnTo>
                    <a:pt x="0" y="36642"/>
                  </a:lnTo>
                  <a:cubicBezTo>
                    <a:pt x="0" y="26924"/>
                    <a:pt x="3860" y="17604"/>
                    <a:pt x="10732" y="10732"/>
                  </a:cubicBezTo>
                  <a:cubicBezTo>
                    <a:pt x="17604" y="3860"/>
                    <a:pt x="26924" y="0"/>
                    <a:pt x="36642" y="0"/>
                  </a:cubicBezTo>
                  <a:close/>
                </a:path>
              </a:pathLst>
            </a:custGeom>
            <a:solidFill>
              <a:srgbClr val="B980F0"/>
            </a:solidFill>
            <a:ln w="19050" cap="rnd">
              <a:solidFill>
                <a:srgbClr val="7B3B9D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092"/>
              <a:ext cx="166943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Сообщить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о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запахе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газа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взрослым</a:t>
              </a:r>
              <a:endParaRPr lang="en-US" sz="4000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88071" y="3724423"/>
            <a:ext cx="6338648" cy="1723876"/>
            <a:chOff x="0" y="-33660"/>
            <a:chExt cx="1669438" cy="4540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69438" cy="406400"/>
            </a:xfrm>
            <a:custGeom>
              <a:avLst/>
              <a:gdLst/>
              <a:ahLst/>
              <a:cxnLst/>
              <a:rect l="l" t="t" r="r" b="b"/>
              <a:pathLst>
                <a:path w="1669438" h="406400">
                  <a:moveTo>
                    <a:pt x="36642" y="0"/>
                  </a:moveTo>
                  <a:lnTo>
                    <a:pt x="1632797" y="0"/>
                  </a:lnTo>
                  <a:cubicBezTo>
                    <a:pt x="1642515" y="0"/>
                    <a:pt x="1651835" y="3860"/>
                    <a:pt x="1658706" y="10732"/>
                  </a:cubicBezTo>
                  <a:cubicBezTo>
                    <a:pt x="1665578" y="17604"/>
                    <a:pt x="1669438" y="26924"/>
                    <a:pt x="1669438" y="36642"/>
                  </a:cubicBezTo>
                  <a:lnTo>
                    <a:pt x="1669438" y="369758"/>
                  </a:lnTo>
                  <a:cubicBezTo>
                    <a:pt x="1669438" y="379476"/>
                    <a:pt x="1665578" y="388796"/>
                    <a:pt x="1658706" y="395668"/>
                  </a:cubicBezTo>
                  <a:cubicBezTo>
                    <a:pt x="1651835" y="402540"/>
                    <a:pt x="1642515" y="406400"/>
                    <a:pt x="1632797" y="406400"/>
                  </a:cubicBezTo>
                  <a:lnTo>
                    <a:pt x="36642" y="406400"/>
                  </a:lnTo>
                  <a:cubicBezTo>
                    <a:pt x="26924" y="406400"/>
                    <a:pt x="17604" y="402540"/>
                    <a:pt x="10732" y="395668"/>
                  </a:cubicBezTo>
                  <a:cubicBezTo>
                    <a:pt x="3860" y="388796"/>
                    <a:pt x="0" y="379476"/>
                    <a:pt x="0" y="369758"/>
                  </a:cubicBezTo>
                  <a:lnTo>
                    <a:pt x="0" y="36642"/>
                  </a:lnTo>
                  <a:cubicBezTo>
                    <a:pt x="0" y="26924"/>
                    <a:pt x="3860" y="17604"/>
                    <a:pt x="10732" y="10732"/>
                  </a:cubicBezTo>
                  <a:cubicBezTo>
                    <a:pt x="17604" y="3860"/>
                    <a:pt x="26924" y="0"/>
                    <a:pt x="36642" y="0"/>
                  </a:cubicBezTo>
                  <a:close/>
                </a:path>
              </a:pathLst>
            </a:custGeom>
            <a:solidFill>
              <a:srgbClr val="B980F0"/>
            </a:solidFill>
            <a:ln w="19050" cap="rnd">
              <a:solidFill>
                <a:srgbClr val="7B3B9D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3660"/>
              <a:ext cx="166943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Выбежать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на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улицу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на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свежий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воздух</a:t>
              </a:r>
              <a:endParaRPr lang="en-US" sz="4000" dirty="0">
                <a:solidFill>
                  <a:srgbClr val="F0F1F1"/>
                </a:solidFill>
                <a:latin typeface="Day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88071" y="5629424"/>
            <a:ext cx="6338648" cy="1723876"/>
            <a:chOff x="0" y="-19936"/>
            <a:chExt cx="1669438" cy="4540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69438" cy="406400"/>
            </a:xfrm>
            <a:custGeom>
              <a:avLst/>
              <a:gdLst/>
              <a:ahLst/>
              <a:cxnLst/>
              <a:rect l="l" t="t" r="r" b="b"/>
              <a:pathLst>
                <a:path w="1669438" h="406400">
                  <a:moveTo>
                    <a:pt x="36642" y="0"/>
                  </a:moveTo>
                  <a:lnTo>
                    <a:pt x="1632797" y="0"/>
                  </a:lnTo>
                  <a:cubicBezTo>
                    <a:pt x="1642515" y="0"/>
                    <a:pt x="1651835" y="3860"/>
                    <a:pt x="1658706" y="10732"/>
                  </a:cubicBezTo>
                  <a:cubicBezTo>
                    <a:pt x="1665578" y="17604"/>
                    <a:pt x="1669438" y="26924"/>
                    <a:pt x="1669438" y="36642"/>
                  </a:cubicBezTo>
                  <a:lnTo>
                    <a:pt x="1669438" y="369758"/>
                  </a:lnTo>
                  <a:cubicBezTo>
                    <a:pt x="1669438" y="379476"/>
                    <a:pt x="1665578" y="388796"/>
                    <a:pt x="1658706" y="395668"/>
                  </a:cubicBezTo>
                  <a:cubicBezTo>
                    <a:pt x="1651835" y="402540"/>
                    <a:pt x="1642515" y="406400"/>
                    <a:pt x="1632797" y="406400"/>
                  </a:cubicBezTo>
                  <a:lnTo>
                    <a:pt x="36642" y="406400"/>
                  </a:lnTo>
                  <a:cubicBezTo>
                    <a:pt x="26924" y="406400"/>
                    <a:pt x="17604" y="402540"/>
                    <a:pt x="10732" y="395668"/>
                  </a:cubicBezTo>
                  <a:cubicBezTo>
                    <a:pt x="3860" y="388796"/>
                    <a:pt x="0" y="379476"/>
                    <a:pt x="0" y="369758"/>
                  </a:cubicBezTo>
                  <a:lnTo>
                    <a:pt x="0" y="36642"/>
                  </a:lnTo>
                  <a:cubicBezTo>
                    <a:pt x="0" y="26924"/>
                    <a:pt x="3860" y="17604"/>
                    <a:pt x="10732" y="10732"/>
                  </a:cubicBezTo>
                  <a:cubicBezTo>
                    <a:pt x="17604" y="3860"/>
                    <a:pt x="26924" y="0"/>
                    <a:pt x="36642" y="0"/>
                  </a:cubicBezTo>
                  <a:close/>
                </a:path>
              </a:pathLst>
            </a:custGeom>
            <a:solidFill>
              <a:srgbClr val="B980F0"/>
            </a:solidFill>
            <a:ln w="19050" cap="rnd">
              <a:solidFill>
                <a:srgbClr val="7B3B9D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9936"/>
              <a:ext cx="166943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Вызвать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аварийную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газовую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службу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по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телефону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«104»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88071" y="7458225"/>
            <a:ext cx="6338648" cy="1723876"/>
            <a:chOff x="0" y="-26281"/>
            <a:chExt cx="1669438" cy="454025"/>
          </a:xfrm>
        </p:grpSpPr>
        <p:sp>
          <p:nvSpPr>
            <p:cNvPr id="12" name="Freeform 12"/>
            <p:cNvSpPr/>
            <p:nvPr/>
          </p:nvSpPr>
          <p:spPr>
            <a:xfrm>
              <a:off x="0" y="-13777"/>
              <a:ext cx="1669438" cy="406400"/>
            </a:xfrm>
            <a:custGeom>
              <a:avLst/>
              <a:gdLst/>
              <a:ahLst/>
              <a:cxnLst/>
              <a:rect l="l" t="t" r="r" b="b"/>
              <a:pathLst>
                <a:path w="1669438" h="406400">
                  <a:moveTo>
                    <a:pt x="36642" y="0"/>
                  </a:moveTo>
                  <a:lnTo>
                    <a:pt x="1632797" y="0"/>
                  </a:lnTo>
                  <a:cubicBezTo>
                    <a:pt x="1642515" y="0"/>
                    <a:pt x="1651835" y="3860"/>
                    <a:pt x="1658706" y="10732"/>
                  </a:cubicBezTo>
                  <a:cubicBezTo>
                    <a:pt x="1665578" y="17604"/>
                    <a:pt x="1669438" y="26924"/>
                    <a:pt x="1669438" y="36642"/>
                  </a:cubicBezTo>
                  <a:lnTo>
                    <a:pt x="1669438" y="369758"/>
                  </a:lnTo>
                  <a:cubicBezTo>
                    <a:pt x="1669438" y="379476"/>
                    <a:pt x="1665578" y="388796"/>
                    <a:pt x="1658706" y="395668"/>
                  </a:cubicBezTo>
                  <a:cubicBezTo>
                    <a:pt x="1651835" y="402540"/>
                    <a:pt x="1642515" y="406400"/>
                    <a:pt x="1632797" y="406400"/>
                  </a:cubicBezTo>
                  <a:lnTo>
                    <a:pt x="36642" y="406400"/>
                  </a:lnTo>
                  <a:cubicBezTo>
                    <a:pt x="26924" y="406400"/>
                    <a:pt x="17604" y="402540"/>
                    <a:pt x="10732" y="395668"/>
                  </a:cubicBezTo>
                  <a:cubicBezTo>
                    <a:pt x="3860" y="388796"/>
                    <a:pt x="0" y="379476"/>
                    <a:pt x="0" y="369758"/>
                  </a:cubicBezTo>
                  <a:lnTo>
                    <a:pt x="0" y="36642"/>
                  </a:lnTo>
                  <a:cubicBezTo>
                    <a:pt x="0" y="26924"/>
                    <a:pt x="3860" y="17604"/>
                    <a:pt x="10732" y="10732"/>
                  </a:cubicBezTo>
                  <a:cubicBezTo>
                    <a:pt x="17604" y="3860"/>
                    <a:pt x="26924" y="0"/>
                    <a:pt x="36642" y="0"/>
                  </a:cubicBezTo>
                  <a:close/>
                </a:path>
              </a:pathLst>
            </a:custGeom>
            <a:solidFill>
              <a:srgbClr val="B980F0"/>
            </a:solidFill>
            <a:ln w="19050" cap="rnd">
              <a:solidFill>
                <a:srgbClr val="7B3B9D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6281"/>
              <a:ext cx="166943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Позвонить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в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службу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спасения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по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</a:t>
              </a:r>
              <a:r>
                <a:rPr lang="en-US" sz="4000" dirty="0" err="1">
                  <a:solidFill>
                    <a:srgbClr val="F0F1F1"/>
                  </a:solidFill>
                  <a:latin typeface="Days"/>
                </a:rPr>
                <a:t>телефону</a:t>
              </a:r>
              <a:r>
                <a:rPr lang="en-US" sz="4000" dirty="0">
                  <a:solidFill>
                    <a:srgbClr val="F0F1F1"/>
                  </a:solidFill>
                  <a:latin typeface="Days"/>
                </a:rPr>
                <a:t> «112»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657820" y="1790701"/>
            <a:ext cx="6338648" cy="1308010"/>
            <a:chOff x="0" y="-65953"/>
            <a:chExt cx="1669438" cy="34449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69438" cy="278544"/>
            </a:xfrm>
            <a:custGeom>
              <a:avLst/>
              <a:gdLst/>
              <a:ahLst/>
              <a:cxnLst/>
              <a:rect l="l" t="t" r="r" b="b"/>
              <a:pathLst>
                <a:path w="1669438" h="278544">
                  <a:moveTo>
                    <a:pt x="36642" y="0"/>
                  </a:moveTo>
                  <a:lnTo>
                    <a:pt x="1632797" y="0"/>
                  </a:lnTo>
                  <a:cubicBezTo>
                    <a:pt x="1642515" y="0"/>
                    <a:pt x="1651835" y="3860"/>
                    <a:pt x="1658706" y="10732"/>
                  </a:cubicBezTo>
                  <a:cubicBezTo>
                    <a:pt x="1665578" y="17604"/>
                    <a:pt x="1669438" y="26924"/>
                    <a:pt x="1669438" y="36642"/>
                  </a:cubicBezTo>
                  <a:lnTo>
                    <a:pt x="1669438" y="241902"/>
                  </a:lnTo>
                  <a:cubicBezTo>
                    <a:pt x="1669438" y="251620"/>
                    <a:pt x="1665578" y="260940"/>
                    <a:pt x="1658706" y="267811"/>
                  </a:cubicBezTo>
                  <a:cubicBezTo>
                    <a:pt x="1651835" y="274683"/>
                    <a:pt x="1642515" y="278544"/>
                    <a:pt x="1632797" y="278544"/>
                  </a:cubicBezTo>
                  <a:lnTo>
                    <a:pt x="36642" y="278544"/>
                  </a:lnTo>
                  <a:cubicBezTo>
                    <a:pt x="26924" y="278544"/>
                    <a:pt x="17604" y="274683"/>
                    <a:pt x="10732" y="267811"/>
                  </a:cubicBezTo>
                  <a:cubicBezTo>
                    <a:pt x="3860" y="260940"/>
                    <a:pt x="0" y="251620"/>
                    <a:pt x="0" y="241902"/>
                  </a:cubicBezTo>
                  <a:lnTo>
                    <a:pt x="0" y="36642"/>
                  </a:lnTo>
                  <a:cubicBezTo>
                    <a:pt x="0" y="26924"/>
                    <a:pt x="3860" y="17604"/>
                    <a:pt x="10732" y="10732"/>
                  </a:cubicBezTo>
                  <a:cubicBezTo>
                    <a:pt x="17604" y="3860"/>
                    <a:pt x="26924" y="0"/>
                    <a:pt x="366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F128D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65953"/>
              <a:ext cx="1669438" cy="326169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800"/>
                </a:lnSpc>
              </a:pPr>
              <a:r>
                <a:rPr lang="en-US" sz="3500" dirty="0" err="1">
                  <a:solidFill>
                    <a:srgbClr val="000000"/>
                  </a:solidFill>
                  <a:latin typeface="Days"/>
                </a:rPr>
                <a:t>Находиться</a:t>
              </a:r>
              <a:r>
                <a:rPr lang="en-US" sz="3500" dirty="0">
                  <a:solidFill>
                    <a:srgbClr val="000000"/>
                  </a:solidFill>
                  <a:latin typeface="Days"/>
                </a:rPr>
                <a:t> в </a:t>
              </a:r>
              <a:r>
                <a:rPr lang="en-US" sz="3500" dirty="0" err="1">
                  <a:solidFill>
                    <a:srgbClr val="000000"/>
                  </a:solidFill>
                  <a:latin typeface="Days"/>
                </a:rPr>
                <a:t>помещении</a:t>
              </a:r>
              <a:endParaRPr lang="en-US" sz="3500" dirty="0">
                <a:solidFill>
                  <a:srgbClr val="000000"/>
                </a:solidFill>
                <a:latin typeface="Day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57820" y="4362280"/>
            <a:ext cx="6338648" cy="1238421"/>
            <a:chOff x="0" y="-21011"/>
            <a:chExt cx="1669438" cy="32616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669438" cy="278544"/>
            </a:xfrm>
            <a:custGeom>
              <a:avLst/>
              <a:gdLst/>
              <a:ahLst/>
              <a:cxnLst/>
              <a:rect l="l" t="t" r="r" b="b"/>
              <a:pathLst>
                <a:path w="1669438" h="278544">
                  <a:moveTo>
                    <a:pt x="36642" y="0"/>
                  </a:moveTo>
                  <a:lnTo>
                    <a:pt x="1632797" y="0"/>
                  </a:lnTo>
                  <a:cubicBezTo>
                    <a:pt x="1642515" y="0"/>
                    <a:pt x="1651835" y="3860"/>
                    <a:pt x="1658706" y="10732"/>
                  </a:cubicBezTo>
                  <a:cubicBezTo>
                    <a:pt x="1665578" y="17604"/>
                    <a:pt x="1669438" y="26924"/>
                    <a:pt x="1669438" y="36642"/>
                  </a:cubicBezTo>
                  <a:lnTo>
                    <a:pt x="1669438" y="241902"/>
                  </a:lnTo>
                  <a:cubicBezTo>
                    <a:pt x="1669438" y="251620"/>
                    <a:pt x="1665578" y="260940"/>
                    <a:pt x="1658706" y="267811"/>
                  </a:cubicBezTo>
                  <a:cubicBezTo>
                    <a:pt x="1651835" y="274683"/>
                    <a:pt x="1642515" y="278544"/>
                    <a:pt x="1632797" y="278544"/>
                  </a:cubicBezTo>
                  <a:lnTo>
                    <a:pt x="36642" y="278544"/>
                  </a:lnTo>
                  <a:cubicBezTo>
                    <a:pt x="26924" y="278544"/>
                    <a:pt x="17604" y="274683"/>
                    <a:pt x="10732" y="267811"/>
                  </a:cubicBezTo>
                  <a:cubicBezTo>
                    <a:pt x="3860" y="260940"/>
                    <a:pt x="0" y="251620"/>
                    <a:pt x="0" y="241902"/>
                  </a:cubicBezTo>
                  <a:lnTo>
                    <a:pt x="0" y="36642"/>
                  </a:lnTo>
                  <a:cubicBezTo>
                    <a:pt x="0" y="26924"/>
                    <a:pt x="3860" y="17604"/>
                    <a:pt x="10732" y="10732"/>
                  </a:cubicBezTo>
                  <a:cubicBezTo>
                    <a:pt x="17604" y="3860"/>
                    <a:pt x="26924" y="0"/>
                    <a:pt x="366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F128D"/>
              </a:solidFill>
              <a:prstDash val="solid"/>
              <a:round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21011"/>
              <a:ext cx="1669438" cy="326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3500" dirty="0" err="1" smtClean="0">
                  <a:solidFill>
                    <a:srgbClr val="000000"/>
                  </a:solidFill>
                  <a:latin typeface="Days"/>
                </a:rPr>
                <a:t>Зажигать</a:t>
              </a:r>
              <a:r>
                <a:rPr lang="en-US" sz="3500" dirty="0" smtClean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Days"/>
                </a:rPr>
                <a:t>спичку</a:t>
              </a:r>
              <a:endParaRPr lang="en-US" sz="3500" dirty="0">
                <a:solidFill>
                  <a:srgbClr val="000000"/>
                </a:solidFill>
                <a:latin typeface="Day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657820" y="6591302"/>
            <a:ext cx="6338648" cy="1309289"/>
            <a:chOff x="0" y="-66290"/>
            <a:chExt cx="1669438" cy="34483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69438" cy="278544"/>
            </a:xfrm>
            <a:custGeom>
              <a:avLst/>
              <a:gdLst/>
              <a:ahLst/>
              <a:cxnLst/>
              <a:rect l="l" t="t" r="r" b="b"/>
              <a:pathLst>
                <a:path w="1669438" h="278544">
                  <a:moveTo>
                    <a:pt x="36642" y="0"/>
                  </a:moveTo>
                  <a:lnTo>
                    <a:pt x="1632797" y="0"/>
                  </a:lnTo>
                  <a:cubicBezTo>
                    <a:pt x="1642515" y="0"/>
                    <a:pt x="1651835" y="3860"/>
                    <a:pt x="1658706" y="10732"/>
                  </a:cubicBezTo>
                  <a:cubicBezTo>
                    <a:pt x="1665578" y="17604"/>
                    <a:pt x="1669438" y="26924"/>
                    <a:pt x="1669438" y="36642"/>
                  </a:cubicBezTo>
                  <a:lnTo>
                    <a:pt x="1669438" y="241902"/>
                  </a:lnTo>
                  <a:cubicBezTo>
                    <a:pt x="1669438" y="251620"/>
                    <a:pt x="1665578" y="260940"/>
                    <a:pt x="1658706" y="267811"/>
                  </a:cubicBezTo>
                  <a:cubicBezTo>
                    <a:pt x="1651835" y="274683"/>
                    <a:pt x="1642515" y="278544"/>
                    <a:pt x="1632797" y="278544"/>
                  </a:cubicBezTo>
                  <a:lnTo>
                    <a:pt x="36642" y="278544"/>
                  </a:lnTo>
                  <a:cubicBezTo>
                    <a:pt x="26924" y="278544"/>
                    <a:pt x="17604" y="274683"/>
                    <a:pt x="10732" y="267811"/>
                  </a:cubicBezTo>
                  <a:cubicBezTo>
                    <a:pt x="3860" y="260940"/>
                    <a:pt x="0" y="251620"/>
                    <a:pt x="0" y="241902"/>
                  </a:cubicBezTo>
                  <a:lnTo>
                    <a:pt x="0" y="36642"/>
                  </a:lnTo>
                  <a:cubicBezTo>
                    <a:pt x="0" y="26924"/>
                    <a:pt x="3860" y="17604"/>
                    <a:pt x="10732" y="10732"/>
                  </a:cubicBezTo>
                  <a:cubicBezTo>
                    <a:pt x="17604" y="3860"/>
                    <a:pt x="26924" y="0"/>
                    <a:pt x="366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F128D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66290"/>
              <a:ext cx="1669438" cy="326169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800"/>
                </a:lnSpc>
              </a:pPr>
              <a:r>
                <a:rPr lang="en-US" sz="3500" dirty="0" err="1" smtClean="0">
                  <a:solidFill>
                    <a:srgbClr val="000000"/>
                  </a:solidFill>
                  <a:latin typeface="Days"/>
                </a:rPr>
                <a:t>Пытаться</a:t>
              </a:r>
              <a:r>
                <a:rPr lang="en-US" sz="3500" dirty="0" smtClean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Days"/>
                </a:rPr>
                <a:t>открыть</a:t>
              </a:r>
              <a:r>
                <a:rPr lang="en-US" sz="35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Days"/>
                </a:rPr>
                <a:t>форточку</a:t>
              </a:r>
              <a:endParaRPr lang="en-US" sz="3500" dirty="0">
                <a:solidFill>
                  <a:srgbClr val="000000"/>
                </a:solidFill>
                <a:latin typeface="Day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57820" y="5372102"/>
            <a:ext cx="6338648" cy="1328019"/>
            <a:chOff x="0" y="-71223"/>
            <a:chExt cx="1669438" cy="34976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69438" cy="278544"/>
            </a:xfrm>
            <a:custGeom>
              <a:avLst/>
              <a:gdLst/>
              <a:ahLst/>
              <a:cxnLst/>
              <a:rect l="l" t="t" r="r" b="b"/>
              <a:pathLst>
                <a:path w="1669438" h="278544">
                  <a:moveTo>
                    <a:pt x="36642" y="0"/>
                  </a:moveTo>
                  <a:lnTo>
                    <a:pt x="1632797" y="0"/>
                  </a:lnTo>
                  <a:cubicBezTo>
                    <a:pt x="1642515" y="0"/>
                    <a:pt x="1651835" y="3860"/>
                    <a:pt x="1658706" y="10732"/>
                  </a:cubicBezTo>
                  <a:cubicBezTo>
                    <a:pt x="1665578" y="17604"/>
                    <a:pt x="1669438" y="26924"/>
                    <a:pt x="1669438" y="36642"/>
                  </a:cubicBezTo>
                  <a:lnTo>
                    <a:pt x="1669438" y="241902"/>
                  </a:lnTo>
                  <a:cubicBezTo>
                    <a:pt x="1669438" y="251620"/>
                    <a:pt x="1665578" y="260940"/>
                    <a:pt x="1658706" y="267811"/>
                  </a:cubicBezTo>
                  <a:cubicBezTo>
                    <a:pt x="1651835" y="274683"/>
                    <a:pt x="1642515" y="278544"/>
                    <a:pt x="1632797" y="278544"/>
                  </a:cubicBezTo>
                  <a:lnTo>
                    <a:pt x="36642" y="278544"/>
                  </a:lnTo>
                  <a:cubicBezTo>
                    <a:pt x="26924" y="278544"/>
                    <a:pt x="17604" y="274683"/>
                    <a:pt x="10732" y="267811"/>
                  </a:cubicBezTo>
                  <a:cubicBezTo>
                    <a:pt x="3860" y="260940"/>
                    <a:pt x="0" y="251620"/>
                    <a:pt x="0" y="241902"/>
                  </a:cubicBezTo>
                  <a:lnTo>
                    <a:pt x="0" y="36642"/>
                  </a:lnTo>
                  <a:cubicBezTo>
                    <a:pt x="0" y="26924"/>
                    <a:pt x="3860" y="17604"/>
                    <a:pt x="10732" y="10732"/>
                  </a:cubicBezTo>
                  <a:cubicBezTo>
                    <a:pt x="17604" y="3860"/>
                    <a:pt x="26924" y="0"/>
                    <a:pt x="366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F128D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71223"/>
              <a:ext cx="1669438" cy="326169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800"/>
                </a:lnSpc>
              </a:pPr>
              <a:r>
                <a:rPr lang="en-US" sz="3500" dirty="0" err="1" smtClean="0">
                  <a:solidFill>
                    <a:srgbClr val="000000"/>
                  </a:solidFill>
                  <a:latin typeface="Days"/>
                </a:rPr>
                <a:t>Пытаться</a:t>
              </a:r>
              <a:r>
                <a:rPr lang="en-US" sz="3500" dirty="0" smtClean="0">
                  <a:solidFill>
                    <a:srgbClr val="000000"/>
                  </a:solidFill>
                  <a:latin typeface="Days"/>
                </a:rPr>
                <a:t> </a:t>
              </a:r>
              <a:endParaRPr lang="ru-RU" sz="3500" dirty="0" smtClean="0">
                <a:solidFill>
                  <a:srgbClr val="000000"/>
                </a:solidFill>
                <a:latin typeface="Days"/>
              </a:endParaRPr>
            </a:p>
            <a:p>
              <a:pPr algn="ctr">
                <a:lnSpc>
                  <a:spcPts val="2800"/>
                </a:lnSpc>
              </a:pPr>
              <a:r>
                <a:rPr lang="en-US" sz="3500" dirty="0" err="1" smtClean="0">
                  <a:solidFill>
                    <a:srgbClr val="000000"/>
                  </a:solidFill>
                  <a:latin typeface="Days"/>
                </a:rPr>
                <a:t>перекрыть</a:t>
              </a:r>
              <a:r>
                <a:rPr lang="en-US" sz="3500" dirty="0" smtClean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Days"/>
                </a:rPr>
                <a:t>газ</a:t>
              </a:r>
              <a:endParaRPr lang="en-US" sz="3500" dirty="0">
                <a:solidFill>
                  <a:srgbClr val="000000"/>
                </a:solidFill>
                <a:latin typeface="Day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657820" y="3143080"/>
            <a:ext cx="6338648" cy="1238421"/>
            <a:chOff x="0" y="-25944"/>
            <a:chExt cx="1669438" cy="32616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669438" cy="278544"/>
            </a:xfrm>
            <a:custGeom>
              <a:avLst/>
              <a:gdLst/>
              <a:ahLst/>
              <a:cxnLst/>
              <a:rect l="l" t="t" r="r" b="b"/>
              <a:pathLst>
                <a:path w="1669438" h="278544">
                  <a:moveTo>
                    <a:pt x="36642" y="0"/>
                  </a:moveTo>
                  <a:lnTo>
                    <a:pt x="1632797" y="0"/>
                  </a:lnTo>
                  <a:cubicBezTo>
                    <a:pt x="1642515" y="0"/>
                    <a:pt x="1651835" y="3860"/>
                    <a:pt x="1658706" y="10732"/>
                  </a:cubicBezTo>
                  <a:cubicBezTo>
                    <a:pt x="1665578" y="17604"/>
                    <a:pt x="1669438" y="26924"/>
                    <a:pt x="1669438" y="36642"/>
                  </a:cubicBezTo>
                  <a:lnTo>
                    <a:pt x="1669438" y="241902"/>
                  </a:lnTo>
                  <a:cubicBezTo>
                    <a:pt x="1669438" y="251620"/>
                    <a:pt x="1665578" y="260940"/>
                    <a:pt x="1658706" y="267811"/>
                  </a:cubicBezTo>
                  <a:cubicBezTo>
                    <a:pt x="1651835" y="274683"/>
                    <a:pt x="1642515" y="278544"/>
                    <a:pt x="1632797" y="278544"/>
                  </a:cubicBezTo>
                  <a:lnTo>
                    <a:pt x="36642" y="278544"/>
                  </a:lnTo>
                  <a:cubicBezTo>
                    <a:pt x="26924" y="278544"/>
                    <a:pt x="17604" y="274683"/>
                    <a:pt x="10732" y="267811"/>
                  </a:cubicBezTo>
                  <a:cubicBezTo>
                    <a:pt x="3860" y="260940"/>
                    <a:pt x="0" y="251620"/>
                    <a:pt x="0" y="241902"/>
                  </a:cubicBezTo>
                  <a:lnTo>
                    <a:pt x="0" y="36642"/>
                  </a:lnTo>
                  <a:cubicBezTo>
                    <a:pt x="0" y="26924"/>
                    <a:pt x="3860" y="17604"/>
                    <a:pt x="10732" y="10732"/>
                  </a:cubicBezTo>
                  <a:cubicBezTo>
                    <a:pt x="17604" y="3860"/>
                    <a:pt x="26924" y="0"/>
                    <a:pt x="366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F128D"/>
              </a:solidFill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5944"/>
              <a:ext cx="1669438" cy="326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3500" dirty="0" err="1" smtClean="0">
                  <a:solidFill>
                    <a:srgbClr val="000000"/>
                  </a:solidFill>
                  <a:latin typeface="Days"/>
                </a:rPr>
                <a:t>Включать</a:t>
              </a:r>
              <a:r>
                <a:rPr lang="en-US" sz="3500" dirty="0" smtClean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Days"/>
                </a:rPr>
                <a:t>свет</a:t>
              </a:r>
              <a:endParaRPr lang="en-US" sz="3500" dirty="0">
                <a:solidFill>
                  <a:srgbClr val="000000"/>
                </a:solidFill>
                <a:latin typeface="Day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657820" y="7734299"/>
            <a:ext cx="6338648" cy="1366762"/>
            <a:chOff x="0" y="-81427"/>
            <a:chExt cx="1669438" cy="35997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669438" cy="278544"/>
            </a:xfrm>
            <a:custGeom>
              <a:avLst/>
              <a:gdLst/>
              <a:ahLst/>
              <a:cxnLst/>
              <a:rect l="l" t="t" r="r" b="b"/>
              <a:pathLst>
                <a:path w="1669438" h="278544">
                  <a:moveTo>
                    <a:pt x="36642" y="0"/>
                  </a:moveTo>
                  <a:lnTo>
                    <a:pt x="1632797" y="0"/>
                  </a:lnTo>
                  <a:cubicBezTo>
                    <a:pt x="1642515" y="0"/>
                    <a:pt x="1651835" y="3860"/>
                    <a:pt x="1658706" y="10732"/>
                  </a:cubicBezTo>
                  <a:cubicBezTo>
                    <a:pt x="1665578" y="17604"/>
                    <a:pt x="1669438" y="26924"/>
                    <a:pt x="1669438" y="36642"/>
                  </a:cubicBezTo>
                  <a:lnTo>
                    <a:pt x="1669438" y="241902"/>
                  </a:lnTo>
                  <a:cubicBezTo>
                    <a:pt x="1669438" y="251620"/>
                    <a:pt x="1665578" y="260940"/>
                    <a:pt x="1658706" y="267811"/>
                  </a:cubicBezTo>
                  <a:cubicBezTo>
                    <a:pt x="1651835" y="274683"/>
                    <a:pt x="1642515" y="278544"/>
                    <a:pt x="1632797" y="278544"/>
                  </a:cubicBezTo>
                  <a:lnTo>
                    <a:pt x="36642" y="278544"/>
                  </a:lnTo>
                  <a:cubicBezTo>
                    <a:pt x="26924" y="278544"/>
                    <a:pt x="17604" y="274683"/>
                    <a:pt x="10732" y="267811"/>
                  </a:cubicBezTo>
                  <a:cubicBezTo>
                    <a:pt x="3860" y="260940"/>
                    <a:pt x="0" y="251620"/>
                    <a:pt x="0" y="241902"/>
                  </a:cubicBezTo>
                  <a:lnTo>
                    <a:pt x="0" y="36642"/>
                  </a:lnTo>
                  <a:cubicBezTo>
                    <a:pt x="0" y="26924"/>
                    <a:pt x="3860" y="17604"/>
                    <a:pt x="10732" y="10732"/>
                  </a:cubicBezTo>
                  <a:cubicBezTo>
                    <a:pt x="17604" y="3860"/>
                    <a:pt x="26924" y="0"/>
                    <a:pt x="3664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DF128D"/>
              </a:solidFill>
              <a:prstDash val="solid"/>
              <a:round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0" y="-81427"/>
              <a:ext cx="1669438" cy="326169"/>
            </a:xfrm>
            <a:prstGeom prst="rect">
              <a:avLst/>
            </a:prstGeom>
          </p:spPr>
          <p:txBody>
            <a:bodyPr lIns="50800" tIns="50800" rIns="50800" bIns="50800" rtlCol="0" anchor="b"/>
            <a:lstStyle/>
            <a:p>
              <a:pPr algn="ctr">
                <a:lnSpc>
                  <a:spcPts val="2800"/>
                </a:lnSpc>
              </a:pPr>
              <a:r>
                <a:rPr lang="en-US" sz="3500" dirty="0" err="1" smtClean="0">
                  <a:solidFill>
                    <a:srgbClr val="000000"/>
                  </a:solidFill>
                  <a:latin typeface="Days"/>
                </a:rPr>
                <a:t>Громко</a:t>
              </a:r>
              <a:r>
                <a:rPr lang="en-US" sz="3500" dirty="0" smtClean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Days"/>
                </a:rPr>
                <a:t>кричать</a:t>
              </a:r>
              <a:r>
                <a:rPr lang="en-US" sz="35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Days"/>
                </a:rPr>
                <a:t>от</a:t>
              </a:r>
              <a:r>
                <a:rPr lang="en-US" sz="35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3500" dirty="0" err="1">
                  <a:solidFill>
                    <a:srgbClr val="000000"/>
                  </a:solidFill>
                  <a:latin typeface="Days"/>
                </a:rPr>
                <a:t>испуга</a:t>
              </a:r>
              <a:endParaRPr lang="en-US" sz="3500" dirty="0">
                <a:solidFill>
                  <a:srgbClr val="000000"/>
                </a:solidFill>
                <a:latin typeface="Days"/>
              </a:endParaRP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834128" y="650875"/>
            <a:ext cx="10619744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B3B9D"/>
                </a:solidFill>
                <a:latin typeface="Days"/>
              </a:rPr>
              <a:t>ДЕЙСТВИЯ ПРИ УТЕЧКЕ ГАЗА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1964055"/>
            <a:ext cx="525264" cy="70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7B3B9D"/>
                </a:solidFill>
                <a:latin typeface="Days"/>
              </a:rPr>
              <a:t>Н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7B3B9D"/>
                </a:solidFill>
                <a:latin typeface="Days"/>
              </a:rPr>
              <a:t>Е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7B3B9D"/>
                </a:solidFill>
                <a:latin typeface="Days"/>
              </a:rPr>
              <a:t>О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7B3B9D"/>
                </a:solidFill>
                <a:latin typeface="Days"/>
              </a:rPr>
              <a:t>Б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7B3B9D"/>
                </a:solidFill>
                <a:latin typeface="Days"/>
              </a:rPr>
              <a:t>Х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7B3B9D"/>
                </a:solidFill>
                <a:latin typeface="Days"/>
              </a:rPr>
              <a:t>О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7B3B9D"/>
                </a:solidFill>
                <a:latin typeface="Days"/>
              </a:rPr>
              <a:t>Д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7B3B9D"/>
                </a:solidFill>
                <a:latin typeface="Days"/>
              </a:rPr>
              <a:t>И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7B3B9D"/>
                </a:solidFill>
                <a:latin typeface="Days"/>
              </a:rPr>
              <a:t>М</a:t>
            </a:r>
          </a:p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7B3B9D"/>
                </a:solidFill>
                <a:latin typeface="Days"/>
              </a:rPr>
              <a:t>О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6830576" y="3373755"/>
            <a:ext cx="428724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F128D"/>
                </a:solidFill>
                <a:latin typeface="Days"/>
              </a:rPr>
              <a:t>Н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F128D"/>
                </a:solidFill>
                <a:latin typeface="Days"/>
              </a:rPr>
              <a:t>Е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F128D"/>
                </a:solidFill>
                <a:latin typeface="Days"/>
              </a:rPr>
              <a:t>Л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F128D"/>
                </a:solidFill>
                <a:latin typeface="Days"/>
              </a:rPr>
              <a:t>Ь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F128D"/>
                </a:solidFill>
                <a:latin typeface="Days"/>
              </a:rPr>
              <a:t>З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DF128D"/>
                </a:solidFill>
                <a:latin typeface="Days"/>
              </a:rPr>
              <a:t>Я</a:t>
            </a:r>
          </a:p>
        </p:txBody>
      </p:sp>
      <p:sp>
        <p:nvSpPr>
          <p:cNvPr id="36" name="Freeform 36"/>
          <p:cNvSpPr/>
          <p:nvPr/>
        </p:nvSpPr>
        <p:spPr>
          <a:xfrm>
            <a:off x="1967740" y="2610104"/>
            <a:ext cx="840662" cy="778607"/>
          </a:xfrm>
          <a:custGeom>
            <a:avLst/>
            <a:gdLst/>
            <a:ahLst/>
            <a:cxnLst/>
            <a:rect l="l" t="t" r="r" b="b"/>
            <a:pathLst>
              <a:path w="840662" h="778607">
                <a:moveTo>
                  <a:pt x="0" y="0"/>
                </a:moveTo>
                <a:lnTo>
                  <a:pt x="840662" y="0"/>
                </a:lnTo>
                <a:lnTo>
                  <a:pt x="840662" y="778608"/>
                </a:lnTo>
                <a:lnTo>
                  <a:pt x="0" y="7786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6"/>
          <p:cNvSpPr/>
          <p:nvPr/>
        </p:nvSpPr>
        <p:spPr>
          <a:xfrm>
            <a:off x="1967740" y="4391407"/>
            <a:ext cx="840662" cy="778607"/>
          </a:xfrm>
          <a:custGeom>
            <a:avLst/>
            <a:gdLst/>
            <a:ahLst/>
            <a:cxnLst/>
            <a:rect l="l" t="t" r="r" b="b"/>
            <a:pathLst>
              <a:path w="840662" h="778607">
                <a:moveTo>
                  <a:pt x="0" y="0"/>
                </a:moveTo>
                <a:lnTo>
                  <a:pt x="840662" y="0"/>
                </a:lnTo>
                <a:lnTo>
                  <a:pt x="840662" y="778608"/>
                </a:lnTo>
                <a:lnTo>
                  <a:pt x="0" y="7786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36"/>
          <p:cNvSpPr/>
          <p:nvPr/>
        </p:nvSpPr>
        <p:spPr>
          <a:xfrm>
            <a:off x="1967740" y="6270496"/>
            <a:ext cx="840662" cy="778607"/>
          </a:xfrm>
          <a:custGeom>
            <a:avLst/>
            <a:gdLst/>
            <a:ahLst/>
            <a:cxnLst/>
            <a:rect l="l" t="t" r="r" b="b"/>
            <a:pathLst>
              <a:path w="840662" h="778607">
                <a:moveTo>
                  <a:pt x="0" y="0"/>
                </a:moveTo>
                <a:lnTo>
                  <a:pt x="840662" y="0"/>
                </a:lnTo>
                <a:lnTo>
                  <a:pt x="840662" y="778608"/>
                </a:lnTo>
                <a:lnTo>
                  <a:pt x="0" y="7786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36"/>
          <p:cNvSpPr/>
          <p:nvPr/>
        </p:nvSpPr>
        <p:spPr>
          <a:xfrm>
            <a:off x="1967740" y="8123389"/>
            <a:ext cx="840662" cy="778607"/>
          </a:xfrm>
          <a:custGeom>
            <a:avLst/>
            <a:gdLst/>
            <a:ahLst/>
            <a:cxnLst/>
            <a:rect l="l" t="t" r="r" b="b"/>
            <a:pathLst>
              <a:path w="840662" h="778607">
                <a:moveTo>
                  <a:pt x="0" y="0"/>
                </a:moveTo>
                <a:lnTo>
                  <a:pt x="840662" y="0"/>
                </a:lnTo>
                <a:lnTo>
                  <a:pt x="840662" y="778608"/>
                </a:lnTo>
                <a:lnTo>
                  <a:pt x="0" y="77860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69519" y="2041116"/>
            <a:ext cx="14079405" cy="1057595"/>
            <a:chOff x="0" y="0"/>
            <a:chExt cx="3708156" cy="2785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08156" cy="278544"/>
            </a:xfrm>
            <a:custGeom>
              <a:avLst/>
              <a:gdLst/>
              <a:ahLst/>
              <a:cxnLst/>
              <a:rect l="l" t="t" r="r" b="b"/>
              <a:pathLst>
                <a:path w="3708156" h="278544">
                  <a:moveTo>
                    <a:pt x="16496" y="0"/>
                  </a:moveTo>
                  <a:lnTo>
                    <a:pt x="3691660" y="0"/>
                  </a:lnTo>
                  <a:cubicBezTo>
                    <a:pt x="3696034" y="0"/>
                    <a:pt x="3700231" y="1738"/>
                    <a:pt x="3703324" y="4832"/>
                  </a:cubicBezTo>
                  <a:cubicBezTo>
                    <a:pt x="3706418" y="7925"/>
                    <a:pt x="3708156" y="12121"/>
                    <a:pt x="3708156" y="16496"/>
                  </a:cubicBezTo>
                  <a:lnTo>
                    <a:pt x="3708156" y="262047"/>
                  </a:lnTo>
                  <a:cubicBezTo>
                    <a:pt x="3708156" y="266422"/>
                    <a:pt x="3706418" y="270618"/>
                    <a:pt x="3703324" y="273712"/>
                  </a:cubicBezTo>
                  <a:cubicBezTo>
                    <a:pt x="3700231" y="276806"/>
                    <a:pt x="3696034" y="278544"/>
                    <a:pt x="3691660" y="278544"/>
                  </a:cubicBezTo>
                  <a:lnTo>
                    <a:pt x="16496" y="278544"/>
                  </a:lnTo>
                  <a:cubicBezTo>
                    <a:pt x="12121" y="278544"/>
                    <a:pt x="7925" y="276806"/>
                    <a:pt x="4832" y="273712"/>
                  </a:cubicBezTo>
                  <a:cubicBezTo>
                    <a:pt x="1738" y="270618"/>
                    <a:pt x="0" y="266422"/>
                    <a:pt x="0" y="262047"/>
                  </a:cubicBezTo>
                  <a:lnTo>
                    <a:pt x="0" y="16496"/>
                  </a:lnTo>
                  <a:cubicBezTo>
                    <a:pt x="0" y="12121"/>
                    <a:pt x="1738" y="7925"/>
                    <a:pt x="4832" y="4832"/>
                  </a:cubicBezTo>
                  <a:cubicBezTo>
                    <a:pt x="7925" y="1738"/>
                    <a:pt x="12121" y="0"/>
                    <a:pt x="164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AF1F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708156" cy="326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Проверить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сознание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пострадавшего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окликнув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его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: «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Молодой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человек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, с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Вами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всё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в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порядке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?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Вам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нужна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помощь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?»,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потормошить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за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плечи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.</a:t>
              </a:r>
              <a:endParaRPr lang="en-US" sz="2000" dirty="0">
                <a:solidFill>
                  <a:srgbClr val="000000"/>
                </a:solidFill>
                <a:latin typeface="Day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69519" y="4442056"/>
            <a:ext cx="14079405" cy="1057595"/>
            <a:chOff x="0" y="0"/>
            <a:chExt cx="3708156" cy="2785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08156" cy="278544"/>
            </a:xfrm>
            <a:custGeom>
              <a:avLst/>
              <a:gdLst/>
              <a:ahLst/>
              <a:cxnLst/>
              <a:rect l="l" t="t" r="r" b="b"/>
              <a:pathLst>
                <a:path w="3708156" h="278544">
                  <a:moveTo>
                    <a:pt x="16496" y="0"/>
                  </a:moveTo>
                  <a:lnTo>
                    <a:pt x="3691660" y="0"/>
                  </a:lnTo>
                  <a:cubicBezTo>
                    <a:pt x="3696034" y="0"/>
                    <a:pt x="3700231" y="1738"/>
                    <a:pt x="3703324" y="4832"/>
                  </a:cubicBezTo>
                  <a:cubicBezTo>
                    <a:pt x="3706418" y="7925"/>
                    <a:pt x="3708156" y="12121"/>
                    <a:pt x="3708156" y="16496"/>
                  </a:cubicBezTo>
                  <a:lnTo>
                    <a:pt x="3708156" y="262047"/>
                  </a:lnTo>
                  <a:cubicBezTo>
                    <a:pt x="3708156" y="266422"/>
                    <a:pt x="3706418" y="270618"/>
                    <a:pt x="3703324" y="273712"/>
                  </a:cubicBezTo>
                  <a:cubicBezTo>
                    <a:pt x="3700231" y="276806"/>
                    <a:pt x="3696034" y="278544"/>
                    <a:pt x="3691660" y="278544"/>
                  </a:cubicBezTo>
                  <a:lnTo>
                    <a:pt x="16496" y="278544"/>
                  </a:lnTo>
                  <a:cubicBezTo>
                    <a:pt x="12121" y="278544"/>
                    <a:pt x="7925" y="276806"/>
                    <a:pt x="4832" y="273712"/>
                  </a:cubicBezTo>
                  <a:cubicBezTo>
                    <a:pt x="1738" y="270618"/>
                    <a:pt x="0" y="266422"/>
                    <a:pt x="0" y="262047"/>
                  </a:cubicBezTo>
                  <a:lnTo>
                    <a:pt x="0" y="16496"/>
                  </a:lnTo>
                  <a:cubicBezTo>
                    <a:pt x="0" y="12121"/>
                    <a:pt x="1738" y="7925"/>
                    <a:pt x="4832" y="4832"/>
                  </a:cubicBezTo>
                  <a:cubicBezTo>
                    <a:pt x="7925" y="1738"/>
                    <a:pt x="12121" y="0"/>
                    <a:pt x="164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AF1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708156" cy="326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Переместить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пострадавшего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в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прохладное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место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669519" y="6842996"/>
            <a:ext cx="14079405" cy="1057595"/>
            <a:chOff x="0" y="0"/>
            <a:chExt cx="3708156" cy="27854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08156" cy="278544"/>
            </a:xfrm>
            <a:custGeom>
              <a:avLst/>
              <a:gdLst/>
              <a:ahLst/>
              <a:cxnLst/>
              <a:rect l="l" t="t" r="r" b="b"/>
              <a:pathLst>
                <a:path w="3708156" h="278544">
                  <a:moveTo>
                    <a:pt x="16496" y="0"/>
                  </a:moveTo>
                  <a:lnTo>
                    <a:pt x="3691660" y="0"/>
                  </a:lnTo>
                  <a:cubicBezTo>
                    <a:pt x="3696034" y="0"/>
                    <a:pt x="3700231" y="1738"/>
                    <a:pt x="3703324" y="4832"/>
                  </a:cubicBezTo>
                  <a:cubicBezTo>
                    <a:pt x="3706418" y="7925"/>
                    <a:pt x="3708156" y="12121"/>
                    <a:pt x="3708156" y="16496"/>
                  </a:cubicBezTo>
                  <a:lnTo>
                    <a:pt x="3708156" y="262047"/>
                  </a:lnTo>
                  <a:cubicBezTo>
                    <a:pt x="3708156" y="266422"/>
                    <a:pt x="3706418" y="270618"/>
                    <a:pt x="3703324" y="273712"/>
                  </a:cubicBezTo>
                  <a:cubicBezTo>
                    <a:pt x="3700231" y="276806"/>
                    <a:pt x="3696034" y="278544"/>
                    <a:pt x="3691660" y="278544"/>
                  </a:cubicBezTo>
                  <a:lnTo>
                    <a:pt x="16496" y="278544"/>
                  </a:lnTo>
                  <a:cubicBezTo>
                    <a:pt x="12121" y="278544"/>
                    <a:pt x="7925" y="276806"/>
                    <a:pt x="4832" y="273712"/>
                  </a:cubicBezTo>
                  <a:cubicBezTo>
                    <a:pt x="1738" y="270618"/>
                    <a:pt x="0" y="266422"/>
                    <a:pt x="0" y="262047"/>
                  </a:cubicBezTo>
                  <a:lnTo>
                    <a:pt x="0" y="16496"/>
                  </a:lnTo>
                  <a:cubicBezTo>
                    <a:pt x="0" y="12121"/>
                    <a:pt x="1738" y="7925"/>
                    <a:pt x="4832" y="4832"/>
                  </a:cubicBezTo>
                  <a:cubicBezTo>
                    <a:pt x="7925" y="1738"/>
                    <a:pt x="12121" y="0"/>
                    <a:pt x="164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AF1F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708156" cy="326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Вызвать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скорую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медицинскую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помощь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69519" y="5524500"/>
            <a:ext cx="14079405" cy="1238421"/>
            <a:chOff x="0" y="-31085"/>
            <a:chExt cx="3708156" cy="3261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708156" cy="278544"/>
            </a:xfrm>
            <a:custGeom>
              <a:avLst/>
              <a:gdLst/>
              <a:ahLst/>
              <a:cxnLst/>
              <a:rect l="l" t="t" r="r" b="b"/>
              <a:pathLst>
                <a:path w="3708156" h="278544">
                  <a:moveTo>
                    <a:pt x="16496" y="0"/>
                  </a:moveTo>
                  <a:lnTo>
                    <a:pt x="3691660" y="0"/>
                  </a:lnTo>
                  <a:cubicBezTo>
                    <a:pt x="3696034" y="0"/>
                    <a:pt x="3700231" y="1738"/>
                    <a:pt x="3703324" y="4832"/>
                  </a:cubicBezTo>
                  <a:cubicBezTo>
                    <a:pt x="3706418" y="7925"/>
                    <a:pt x="3708156" y="12121"/>
                    <a:pt x="3708156" y="16496"/>
                  </a:cubicBezTo>
                  <a:lnTo>
                    <a:pt x="3708156" y="262047"/>
                  </a:lnTo>
                  <a:cubicBezTo>
                    <a:pt x="3708156" y="266422"/>
                    <a:pt x="3706418" y="270618"/>
                    <a:pt x="3703324" y="273712"/>
                  </a:cubicBezTo>
                  <a:cubicBezTo>
                    <a:pt x="3700231" y="276806"/>
                    <a:pt x="3696034" y="278544"/>
                    <a:pt x="3691660" y="278544"/>
                  </a:cubicBezTo>
                  <a:lnTo>
                    <a:pt x="16496" y="278544"/>
                  </a:lnTo>
                  <a:cubicBezTo>
                    <a:pt x="12121" y="278544"/>
                    <a:pt x="7925" y="276806"/>
                    <a:pt x="4832" y="273712"/>
                  </a:cubicBezTo>
                  <a:cubicBezTo>
                    <a:pt x="1738" y="270618"/>
                    <a:pt x="0" y="266422"/>
                    <a:pt x="0" y="262047"/>
                  </a:cubicBezTo>
                  <a:lnTo>
                    <a:pt x="0" y="16496"/>
                  </a:lnTo>
                  <a:cubicBezTo>
                    <a:pt x="0" y="12121"/>
                    <a:pt x="1738" y="7925"/>
                    <a:pt x="4832" y="4832"/>
                  </a:cubicBezTo>
                  <a:cubicBezTo>
                    <a:pt x="7925" y="1738"/>
                    <a:pt x="12121" y="0"/>
                    <a:pt x="164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AF1F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1085"/>
              <a:ext cx="3708156" cy="326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Если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пострадавший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в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сознании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—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дать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выпить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воды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.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Если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пострадавший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без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сознания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(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но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дышит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самостоятельно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) —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придать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ему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устойчивое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боковое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положение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69519" y="3143080"/>
            <a:ext cx="14079405" cy="1238421"/>
            <a:chOff x="0" y="-25944"/>
            <a:chExt cx="3708156" cy="3261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08156" cy="278544"/>
            </a:xfrm>
            <a:custGeom>
              <a:avLst/>
              <a:gdLst/>
              <a:ahLst/>
              <a:cxnLst/>
              <a:rect l="l" t="t" r="r" b="b"/>
              <a:pathLst>
                <a:path w="3708156" h="278544">
                  <a:moveTo>
                    <a:pt x="16496" y="0"/>
                  </a:moveTo>
                  <a:lnTo>
                    <a:pt x="3691660" y="0"/>
                  </a:lnTo>
                  <a:cubicBezTo>
                    <a:pt x="3696034" y="0"/>
                    <a:pt x="3700231" y="1738"/>
                    <a:pt x="3703324" y="4832"/>
                  </a:cubicBezTo>
                  <a:cubicBezTo>
                    <a:pt x="3706418" y="7925"/>
                    <a:pt x="3708156" y="12121"/>
                    <a:pt x="3708156" y="16496"/>
                  </a:cubicBezTo>
                  <a:lnTo>
                    <a:pt x="3708156" y="262047"/>
                  </a:lnTo>
                  <a:cubicBezTo>
                    <a:pt x="3708156" y="266422"/>
                    <a:pt x="3706418" y="270618"/>
                    <a:pt x="3703324" y="273712"/>
                  </a:cubicBezTo>
                  <a:cubicBezTo>
                    <a:pt x="3700231" y="276806"/>
                    <a:pt x="3696034" y="278544"/>
                    <a:pt x="3691660" y="278544"/>
                  </a:cubicBezTo>
                  <a:lnTo>
                    <a:pt x="16496" y="278544"/>
                  </a:lnTo>
                  <a:cubicBezTo>
                    <a:pt x="12121" y="278544"/>
                    <a:pt x="7925" y="276806"/>
                    <a:pt x="4832" y="273712"/>
                  </a:cubicBezTo>
                  <a:cubicBezTo>
                    <a:pt x="1738" y="270618"/>
                    <a:pt x="0" y="266422"/>
                    <a:pt x="0" y="262047"/>
                  </a:cubicBezTo>
                  <a:lnTo>
                    <a:pt x="0" y="16496"/>
                  </a:lnTo>
                  <a:cubicBezTo>
                    <a:pt x="0" y="12121"/>
                    <a:pt x="1738" y="7925"/>
                    <a:pt x="4832" y="4832"/>
                  </a:cubicBezTo>
                  <a:cubicBezTo>
                    <a:pt x="7925" y="1738"/>
                    <a:pt x="12121" y="0"/>
                    <a:pt x="164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AF1F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5944"/>
              <a:ext cx="3708156" cy="326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Проверить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дыхание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: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наклониться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ухом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ко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рту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пострадавшего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и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постараться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услышать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дыхание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ощутить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дыхание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щекой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и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увидеть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движение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грудной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Days"/>
                </a:rPr>
                <a:t>клетки</a:t>
              </a:r>
              <a:r>
                <a:rPr lang="en-US" sz="2400" dirty="0">
                  <a:solidFill>
                    <a:srgbClr val="000000"/>
                  </a:solidFill>
                  <a:latin typeface="Days"/>
                </a:rPr>
                <a:t>.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17064" y="650875"/>
            <a:ext cx="1445387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7B3B9D"/>
                </a:solidFill>
                <a:latin typeface="Days"/>
              </a:rPr>
              <a:t>ПЕРВАЯ ПОМОЩЬ ПРИ ТЕПЛОВОМ УДАРЕ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44246" y="2041116"/>
            <a:ext cx="852510" cy="1057595"/>
            <a:chOff x="0" y="0"/>
            <a:chExt cx="224530" cy="27854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24530" cy="278544"/>
            </a:xfrm>
            <a:custGeom>
              <a:avLst/>
              <a:gdLst/>
              <a:ahLst/>
              <a:cxnLst/>
              <a:rect l="l" t="t" r="r" b="b"/>
              <a:pathLst>
                <a:path w="224530" h="278544">
                  <a:moveTo>
                    <a:pt x="112265" y="0"/>
                  </a:moveTo>
                  <a:lnTo>
                    <a:pt x="112265" y="0"/>
                  </a:lnTo>
                  <a:cubicBezTo>
                    <a:pt x="142039" y="0"/>
                    <a:pt x="170594" y="11828"/>
                    <a:pt x="191648" y="32882"/>
                  </a:cubicBezTo>
                  <a:cubicBezTo>
                    <a:pt x="212702" y="53935"/>
                    <a:pt x="224530" y="82490"/>
                    <a:pt x="224530" y="112265"/>
                  </a:cubicBezTo>
                  <a:lnTo>
                    <a:pt x="224530" y="166279"/>
                  </a:lnTo>
                  <a:cubicBezTo>
                    <a:pt x="224530" y="228281"/>
                    <a:pt x="174267" y="278544"/>
                    <a:pt x="112265" y="278544"/>
                  </a:cubicBezTo>
                  <a:lnTo>
                    <a:pt x="112265" y="278544"/>
                  </a:lnTo>
                  <a:cubicBezTo>
                    <a:pt x="50263" y="278544"/>
                    <a:pt x="0" y="228281"/>
                    <a:pt x="0" y="166279"/>
                  </a:cubicBezTo>
                  <a:lnTo>
                    <a:pt x="0" y="112265"/>
                  </a:lnTo>
                  <a:cubicBezTo>
                    <a:pt x="0" y="50263"/>
                    <a:pt x="50263" y="0"/>
                    <a:pt x="112265" y="0"/>
                  </a:cubicBezTo>
                  <a:close/>
                </a:path>
              </a:pathLst>
            </a:custGeom>
            <a:solidFill>
              <a:srgbClr val="FFAF1F"/>
            </a:solidFill>
            <a:ln w="19050" cap="rnd">
              <a:solidFill>
                <a:srgbClr val="FFAF1F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224530" cy="354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0F1F1"/>
                  </a:solidFill>
                  <a:latin typeface="Days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44246" y="3241586"/>
            <a:ext cx="852510" cy="1057595"/>
            <a:chOff x="0" y="0"/>
            <a:chExt cx="224530" cy="27854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4530" cy="278544"/>
            </a:xfrm>
            <a:custGeom>
              <a:avLst/>
              <a:gdLst/>
              <a:ahLst/>
              <a:cxnLst/>
              <a:rect l="l" t="t" r="r" b="b"/>
              <a:pathLst>
                <a:path w="224530" h="278544">
                  <a:moveTo>
                    <a:pt x="112265" y="0"/>
                  </a:moveTo>
                  <a:lnTo>
                    <a:pt x="112265" y="0"/>
                  </a:lnTo>
                  <a:cubicBezTo>
                    <a:pt x="142039" y="0"/>
                    <a:pt x="170594" y="11828"/>
                    <a:pt x="191648" y="32882"/>
                  </a:cubicBezTo>
                  <a:cubicBezTo>
                    <a:pt x="212702" y="53935"/>
                    <a:pt x="224530" y="82490"/>
                    <a:pt x="224530" y="112265"/>
                  </a:cubicBezTo>
                  <a:lnTo>
                    <a:pt x="224530" y="166279"/>
                  </a:lnTo>
                  <a:cubicBezTo>
                    <a:pt x="224530" y="228281"/>
                    <a:pt x="174267" y="278544"/>
                    <a:pt x="112265" y="278544"/>
                  </a:cubicBezTo>
                  <a:lnTo>
                    <a:pt x="112265" y="278544"/>
                  </a:lnTo>
                  <a:cubicBezTo>
                    <a:pt x="50263" y="278544"/>
                    <a:pt x="0" y="228281"/>
                    <a:pt x="0" y="166279"/>
                  </a:cubicBezTo>
                  <a:lnTo>
                    <a:pt x="0" y="112265"/>
                  </a:lnTo>
                  <a:cubicBezTo>
                    <a:pt x="0" y="50263"/>
                    <a:pt x="50263" y="0"/>
                    <a:pt x="112265" y="0"/>
                  </a:cubicBezTo>
                  <a:close/>
                </a:path>
              </a:pathLst>
            </a:custGeom>
            <a:solidFill>
              <a:srgbClr val="FFAF1F"/>
            </a:solidFill>
            <a:ln w="19050" cap="rnd">
              <a:solidFill>
                <a:srgbClr val="FFAF1F"/>
              </a:solidFill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224530" cy="354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0F1F1"/>
                  </a:solidFill>
                  <a:latin typeface="Days"/>
                </a:rPr>
                <a:t>2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44246" y="4442056"/>
            <a:ext cx="852510" cy="1057595"/>
            <a:chOff x="0" y="0"/>
            <a:chExt cx="224530" cy="27854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4530" cy="278544"/>
            </a:xfrm>
            <a:custGeom>
              <a:avLst/>
              <a:gdLst/>
              <a:ahLst/>
              <a:cxnLst/>
              <a:rect l="l" t="t" r="r" b="b"/>
              <a:pathLst>
                <a:path w="224530" h="278544">
                  <a:moveTo>
                    <a:pt x="112265" y="0"/>
                  </a:moveTo>
                  <a:lnTo>
                    <a:pt x="112265" y="0"/>
                  </a:lnTo>
                  <a:cubicBezTo>
                    <a:pt x="142039" y="0"/>
                    <a:pt x="170594" y="11828"/>
                    <a:pt x="191648" y="32882"/>
                  </a:cubicBezTo>
                  <a:cubicBezTo>
                    <a:pt x="212702" y="53935"/>
                    <a:pt x="224530" y="82490"/>
                    <a:pt x="224530" y="112265"/>
                  </a:cubicBezTo>
                  <a:lnTo>
                    <a:pt x="224530" y="166279"/>
                  </a:lnTo>
                  <a:cubicBezTo>
                    <a:pt x="224530" y="228281"/>
                    <a:pt x="174267" y="278544"/>
                    <a:pt x="112265" y="278544"/>
                  </a:cubicBezTo>
                  <a:lnTo>
                    <a:pt x="112265" y="278544"/>
                  </a:lnTo>
                  <a:cubicBezTo>
                    <a:pt x="50263" y="278544"/>
                    <a:pt x="0" y="228281"/>
                    <a:pt x="0" y="166279"/>
                  </a:cubicBezTo>
                  <a:lnTo>
                    <a:pt x="0" y="112265"/>
                  </a:lnTo>
                  <a:cubicBezTo>
                    <a:pt x="0" y="50263"/>
                    <a:pt x="50263" y="0"/>
                    <a:pt x="112265" y="0"/>
                  </a:cubicBezTo>
                  <a:close/>
                </a:path>
              </a:pathLst>
            </a:custGeom>
            <a:solidFill>
              <a:srgbClr val="FFAF1F"/>
            </a:solidFill>
            <a:ln w="19050" cap="rnd">
              <a:solidFill>
                <a:srgbClr val="FFAF1F"/>
              </a:solidFill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224530" cy="354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0F1F1"/>
                  </a:solidFill>
                  <a:latin typeface="Days"/>
                </a:rPr>
                <a:t>3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44246" y="5642526"/>
            <a:ext cx="852510" cy="1057595"/>
            <a:chOff x="0" y="0"/>
            <a:chExt cx="224530" cy="27854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4530" cy="278544"/>
            </a:xfrm>
            <a:custGeom>
              <a:avLst/>
              <a:gdLst/>
              <a:ahLst/>
              <a:cxnLst/>
              <a:rect l="l" t="t" r="r" b="b"/>
              <a:pathLst>
                <a:path w="224530" h="278544">
                  <a:moveTo>
                    <a:pt x="112265" y="0"/>
                  </a:moveTo>
                  <a:lnTo>
                    <a:pt x="112265" y="0"/>
                  </a:lnTo>
                  <a:cubicBezTo>
                    <a:pt x="142039" y="0"/>
                    <a:pt x="170594" y="11828"/>
                    <a:pt x="191648" y="32882"/>
                  </a:cubicBezTo>
                  <a:cubicBezTo>
                    <a:pt x="212702" y="53935"/>
                    <a:pt x="224530" y="82490"/>
                    <a:pt x="224530" y="112265"/>
                  </a:cubicBezTo>
                  <a:lnTo>
                    <a:pt x="224530" y="166279"/>
                  </a:lnTo>
                  <a:cubicBezTo>
                    <a:pt x="224530" y="228281"/>
                    <a:pt x="174267" y="278544"/>
                    <a:pt x="112265" y="278544"/>
                  </a:cubicBezTo>
                  <a:lnTo>
                    <a:pt x="112265" y="278544"/>
                  </a:lnTo>
                  <a:cubicBezTo>
                    <a:pt x="50263" y="278544"/>
                    <a:pt x="0" y="228281"/>
                    <a:pt x="0" y="166279"/>
                  </a:cubicBezTo>
                  <a:lnTo>
                    <a:pt x="0" y="112265"/>
                  </a:lnTo>
                  <a:cubicBezTo>
                    <a:pt x="0" y="50263"/>
                    <a:pt x="50263" y="0"/>
                    <a:pt x="112265" y="0"/>
                  </a:cubicBezTo>
                  <a:close/>
                </a:path>
              </a:pathLst>
            </a:custGeom>
            <a:solidFill>
              <a:srgbClr val="FFAF1F"/>
            </a:solidFill>
            <a:ln w="19050" cap="rnd">
              <a:solidFill>
                <a:srgbClr val="FFAF1F"/>
              </a:solidFill>
              <a:prstDash val="solid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224530" cy="354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0F1F1"/>
                  </a:solidFill>
                  <a:latin typeface="Days"/>
                </a:rPr>
                <a:t>4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44246" y="6842996"/>
            <a:ext cx="852510" cy="1057595"/>
            <a:chOff x="0" y="0"/>
            <a:chExt cx="224530" cy="27854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24530" cy="278544"/>
            </a:xfrm>
            <a:custGeom>
              <a:avLst/>
              <a:gdLst/>
              <a:ahLst/>
              <a:cxnLst/>
              <a:rect l="l" t="t" r="r" b="b"/>
              <a:pathLst>
                <a:path w="224530" h="278544">
                  <a:moveTo>
                    <a:pt x="112265" y="0"/>
                  </a:moveTo>
                  <a:lnTo>
                    <a:pt x="112265" y="0"/>
                  </a:lnTo>
                  <a:cubicBezTo>
                    <a:pt x="142039" y="0"/>
                    <a:pt x="170594" y="11828"/>
                    <a:pt x="191648" y="32882"/>
                  </a:cubicBezTo>
                  <a:cubicBezTo>
                    <a:pt x="212702" y="53935"/>
                    <a:pt x="224530" y="82490"/>
                    <a:pt x="224530" y="112265"/>
                  </a:cubicBezTo>
                  <a:lnTo>
                    <a:pt x="224530" y="166279"/>
                  </a:lnTo>
                  <a:cubicBezTo>
                    <a:pt x="224530" y="228281"/>
                    <a:pt x="174267" y="278544"/>
                    <a:pt x="112265" y="278544"/>
                  </a:cubicBezTo>
                  <a:lnTo>
                    <a:pt x="112265" y="278544"/>
                  </a:lnTo>
                  <a:cubicBezTo>
                    <a:pt x="50263" y="278544"/>
                    <a:pt x="0" y="228281"/>
                    <a:pt x="0" y="166279"/>
                  </a:cubicBezTo>
                  <a:lnTo>
                    <a:pt x="0" y="112265"/>
                  </a:lnTo>
                  <a:cubicBezTo>
                    <a:pt x="0" y="50263"/>
                    <a:pt x="50263" y="0"/>
                    <a:pt x="112265" y="0"/>
                  </a:cubicBezTo>
                  <a:close/>
                </a:path>
              </a:pathLst>
            </a:custGeom>
            <a:solidFill>
              <a:srgbClr val="FFAF1F"/>
            </a:solidFill>
            <a:ln w="19050" cap="rnd">
              <a:solidFill>
                <a:srgbClr val="FFAF1F"/>
              </a:solidFill>
              <a:prstDash val="solid"/>
              <a:round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224530" cy="354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0F1F1"/>
                  </a:solidFill>
                  <a:latin typeface="Days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083806" y="5557502"/>
            <a:ext cx="11493286" cy="172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20000" dirty="0" smtClean="0">
                <a:solidFill>
                  <a:srgbClr val="7B3B9D"/>
                </a:solidFill>
                <a:latin typeface="Days"/>
              </a:rPr>
              <a:t>ЛЕ</a:t>
            </a:r>
            <a:endParaRPr lang="en-US" sz="20000" dirty="0">
              <a:solidFill>
                <a:srgbClr val="7B3B9D"/>
              </a:solidFill>
              <a:latin typeface="Days"/>
            </a:endParaRPr>
          </a:p>
        </p:txBody>
      </p:sp>
      <p:sp>
        <p:nvSpPr>
          <p:cNvPr id="6" name="Freeform 2"/>
          <p:cNvSpPr/>
          <p:nvPr/>
        </p:nvSpPr>
        <p:spPr>
          <a:xfrm rot="9784846">
            <a:off x="8793624" y="-3148324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 rot="6316638">
            <a:off x="7502399" y="-613851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 rot="9966210">
            <a:off x="1188267" y="-4342445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5"/>
          <p:cNvSpPr txBox="1"/>
          <p:nvPr/>
        </p:nvSpPr>
        <p:spPr>
          <a:xfrm>
            <a:off x="467666" y="8420100"/>
            <a:ext cx="17526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1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82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083806" y="5557502"/>
            <a:ext cx="11493286" cy="172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20000" dirty="0" smtClean="0">
                <a:solidFill>
                  <a:srgbClr val="7B3B9D"/>
                </a:solidFill>
                <a:latin typeface="Days"/>
              </a:rPr>
              <a:t>НОЕ</a:t>
            </a:r>
            <a:endParaRPr lang="en-US" sz="20000" dirty="0">
              <a:solidFill>
                <a:srgbClr val="7B3B9D"/>
              </a:solidFill>
              <a:latin typeface="Days"/>
            </a:endParaRPr>
          </a:p>
        </p:txBody>
      </p:sp>
      <p:sp>
        <p:nvSpPr>
          <p:cNvPr id="6" name="Freeform 2"/>
          <p:cNvSpPr/>
          <p:nvPr/>
        </p:nvSpPr>
        <p:spPr>
          <a:xfrm rot="9784846">
            <a:off x="8793624" y="-3148324"/>
            <a:ext cx="6249851" cy="5742191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3"/>
          <p:cNvSpPr/>
          <p:nvPr/>
        </p:nvSpPr>
        <p:spPr>
          <a:xfrm rot="6316638">
            <a:off x="7502399" y="-613851"/>
            <a:ext cx="2656101" cy="2574003"/>
          </a:xfrm>
          <a:custGeom>
            <a:avLst/>
            <a:gdLst/>
            <a:ahLst/>
            <a:cxnLst/>
            <a:rect l="l" t="t" r="r" b="b"/>
            <a:pathLst>
              <a:path w="2656101" h="2574003">
                <a:moveTo>
                  <a:pt x="0" y="0"/>
                </a:moveTo>
                <a:lnTo>
                  <a:pt x="2656101" y="0"/>
                </a:lnTo>
                <a:lnTo>
                  <a:pt x="2656101" y="2574004"/>
                </a:lnTo>
                <a:lnTo>
                  <a:pt x="0" y="257400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/>
          <p:cNvSpPr/>
          <p:nvPr/>
        </p:nvSpPr>
        <p:spPr>
          <a:xfrm rot="9966210">
            <a:off x="1188267" y="-4342445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7" y="0"/>
                </a:lnTo>
                <a:lnTo>
                  <a:pt x="7530117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5"/>
          <p:cNvSpPr txBox="1"/>
          <p:nvPr/>
        </p:nvSpPr>
        <p:spPr>
          <a:xfrm>
            <a:off x="467666" y="8420100"/>
            <a:ext cx="1752600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 smtClean="0">
                <a:solidFill>
                  <a:srgbClr val="7B3B9D"/>
                </a:solidFill>
                <a:latin typeface="Days"/>
              </a:rPr>
              <a:t>1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4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55078" y="700194"/>
            <a:ext cx="4335926" cy="8886613"/>
          </a:xfrm>
          <a:custGeom>
            <a:avLst/>
            <a:gdLst/>
            <a:ahLst/>
            <a:cxnLst/>
            <a:rect l="l" t="t" r="r" b="b"/>
            <a:pathLst>
              <a:path w="4335926" h="8886613">
                <a:moveTo>
                  <a:pt x="0" y="0"/>
                </a:moveTo>
                <a:lnTo>
                  <a:pt x="4335927" y="0"/>
                </a:lnTo>
                <a:lnTo>
                  <a:pt x="4335927" y="8886612"/>
                </a:lnTo>
                <a:lnTo>
                  <a:pt x="0" y="8886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2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192740" y="873506"/>
            <a:ext cx="5040632" cy="8965398"/>
          </a:xfrm>
          <a:custGeom>
            <a:avLst/>
            <a:gdLst/>
            <a:ahLst/>
            <a:cxnLst/>
            <a:rect l="l" t="t" r="r" b="b"/>
            <a:pathLst>
              <a:path w="5040632" h="8965398">
                <a:moveTo>
                  <a:pt x="0" y="0"/>
                </a:moveTo>
                <a:lnTo>
                  <a:pt x="5040632" y="0"/>
                </a:lnTo>
                <a:lnTo>
                  <a:pt x="5040632" y="8965399"/>
                </a:lnTo>
                <a:lnTo>
                  <a:pt x="0" y="8965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 l="-27716" t="-7514" r="-34043" b="-2905"/>
            </a:stretch>
          </a:blipFill>
        </p:spPr>
      </p:sp>
      <p:sp>
        <p:nvSpPr>
          <p:cNvPr id="7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2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73517" y="1028700"/>
            <a:ext cx="4184120" cy="8575481"/>
          </a:xfrm>
          <a:custGeom>
            <a:avLst/>
            <a:gdLst/>
            <a:ahLst/>
            <a:cxnLst/>
            <a:rect l="l" t="t" r="r" b="b"/>
            <a:pathLst>
              <a:path w="4184120" h="8575481">
                <a:moveTo>
                  <a:pt x="0" y="0"/>
                </a:moveTo>
                <a:lnTo>
                  <a:pt x="4184120" y="0"/>
                </a:lnTo>
                <a:lnTo>
                  <a:pt x="4184120" y="8575481"/>
                </a:lnTo>
                <a:lnTo>
                  <a:pt x="0" y="857548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2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49791">
            <a:off x="-1380130" y="-3055271"/>
            <a:ext cx="6320685" cy="6724133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6" y="0"/>
                </a:lnTo>
                <a:lnTo>
                  <a:pt x="6320686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7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649572">
            <a:off x="-3765059" y="2165953"/>
            <a:ext cx="7530117" cy="6918465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alphaModFix amt="75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829972" y="6587538"/>
            <a:ext cx="8243964" cy="7574328"/>
          </a:xfrm>
          <a:custGeom>
            <a:avLst/>
            <a:gdLst/>
            <a:ahLst/>
            <a:cxnLst/>
            <a:rect l="l" t="t" r="r" b="b"/>
            <a:pathLst>
              <a:path w="8243964" h="7574328">
                <a:moveTo>
                  <a:pt x="0" y="0"/>
                </a:moveTo>
                <a:lnTo>
                  <a:pt x="8243964" y="0"/>
                </a:lnTo>
                <a:lnTo>
                  <a:pt x="8243964" y="7574327"/>
                </a:lnTo>
                <a:lnTo>
                  <a:pt x="0" y="75743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alphaModFix amt="75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065037">
            <a:off x="1625070" y="4184963"/>
            <a:ext cx="2417198" cy="2342484"/>
          </a:xfrm>
          <a:custGeom>
            <a:avLst/>
            <a:gdLst/>
            <a:ahLst/>
            <a:cxnLst/>
            <a:rect l="l" t="t" r="r" b="b"/>
            <a:pathLst>
              <a:path w="2417198" h="2342484">
                <a:moveTo>
                  <a:pt x="0" y="0"/>
                </a:moveTo>
                <a:lnTo>
                  <a:pt x="2417198" y="0"/>
                </a:lnTo>
                <a:lnTo>
                  <a:pt x="2417198" y="2342485"/>
                </a:lnTo>
                <a:lnTo>
                  <a:pt x="0" y="234248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418462" y="651505"/>
            <a:ext cx="4681353" cy="8902732"/>
          </a:xfrm>
          <a:custGeom>
            <a:avLst/>
            <a:gdLst/>
            <a:ahLst/>
            <a:cxnLst/>
            <a:rect l="l" t="t" r="r" b="b"/>
            <a:pathLst>
              <a:path w="4681353" h="8902732">
                <a:moveTo>
                  <a:pt x="0" y="0"/>
                </a:moveTo>
                <a:lnTo>
                  <a:pt x="4681353" y="0"/>
                </a:lnTo>
                <a:lnTo>
                  <a:pt x="4681353" y="8902732"/>
                </a:lnTo>
                <a:lnTo>
                  <a:pt x="0" y="890273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7" name="TextBox 5"/>
          <p:cNvSpPr txBox="1"/>
          <p:nvPr/>
        </p:nvSpPr>
        <p:spPr>
          <a:xfrm>
            <a:off x="467666" y="8420100"/>
            <a:ext cx="1752600" cy="1418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ru-RU" sz="8000" dirty="0">
                <a:solidFill>
                  <a:srgbClr val="7B3B9D"/>
                </a:solidFill>
                <a:latin typeface="Days"/>
              </a:rPr>
              <a:t>2</a:t>
            </a:r>
            <a:endParaRPr lang="en-US" sz="8000" dirty="0">
              <a:solidFill>
                <a:srgbClr val="7B3B9D"/>
              </a:solidFill>
              <a:latin typeface="Day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336</Words>
  <Application>Microsoft Office PowerPoint</Application>
  <PresentationFormat>Произвольный</PresentationFormat>
  <Paragraphs>95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Days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1-4 класс карточки</dc:title>
  <dc:creator>ШАНС 64</dc:creator>
  <cp:lastModifiedBy>Ольга Бершанская</cp:lastModifiedBy>
  <cp:revision>10</cp:revision>
  <dcterms:created xsi:type="dcterms:W3CDTF">2006-08-16T00:00:00Z</dcterms:created>
  <dcterms:modified xsi:type="dcterms:W3CDTF">2024-05-14T05:56:14Z</dcterms:modified>
  <dc:identifier>DAGFEnYKymo</dc:identifier>
</cp:coreProperties>
</file>